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307" r:id="rId4"/>
    <p:sldId id="312" r:id="rId5"/>
    <p:sldId id="257" r:id="rId6"/>
    <p:sldId id="297" r:id="rId7"/>
    <p:sldId id="298" r:id="rId8"/>
    <p:sldId id="258" r:id="rId9"/>
    <p:sldId id="301" r:id="rId10"/>
    <p:sldId id="302" r:id="rId11"/>
    <p:sldId id="299" r:id="rId12"/>
    <p:sldId id="303" r:id="rId13"/>
    <p:sldId id="304" r:id="rId14"/>
    <p:sldId id="259" r:id="rId15"/>
    <p:sldId id="305" r:id="rId16"/>
    <p:sldId id="265" r:id="rId17"/>
    <p:sldId id="308" r:id="rId18"/>
    <p:sldId id="309" r:id="rId19"/>
    <p:sldId id="261" r:id="rId20"/>
    <p:sldId id="262" r:id="rId21"/>
    <p:sldId id="263"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115" d="100"/>
          <a:sy n="115" d="100"/>
        </p:scale>
        <p:origin x="52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Adjusted Budget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1170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2" y="764373"/>
            <a:ext cx="7465828" cy="1293028"/>
          </a:xfrm>
        </p:spPr>
        <p:txBody>
          <a:bodyPr>
            <a:normAutofit fontScale="90000"/>
          </a:bodyPr>
          <a:lstStyle/>
          <a:p>
            <a:r>
              <a:rPr lang="en-US" sz="3200" dirty="0"/>
              <a:t>parameters to copy Monthly </a:t>
            </a:r>
            <a:r>
              <a:rPr lang="en-US" sz="3200" dirty="0" smtClean="0"/>
              <a:t>actuals and Reforecast Future Months</a:t>
            </a:r>
            <a:endParaRPr lang="en-US" sz="3200" dirty="0"/>
          </a:p>
        </p:txBody>
      </p:sp>
      <p:pic>
        <p:nvPicPr>
          <p:cNvPr id="4" name="Content Placeholder 3"/>
          <p:cNvPicPr>
            <a:picLocks noGrp="1" noChangeAspect="1"/>
          </p:cNvPicPr>
          <p:nvPr>
            <p:ph idx="1"/>
          </p:nvPr>
        </p:nvPicPr>
        <p:blipFill>
          <a:blip r:embed="rId2"/>
          <a:stretch>
            <a:fillRect/>
          </a:stretch>
        </p:blipFill>
        <p:spPr>
          <a:xfrm>
            <a:off x="156181" y="764373"/>
            <a:ext cx="3777865" cy="5874868"/>
          </a:xfrm>
          <a:prstGeom prst="rect">
            <a:avLst/>
          </a:prstGeom>
        </p:spPr>
      </p:pic>
      <p:sp>
        <p:nvSpPr>
          <p:cNvPr id="6" name="Rounded Rectangular Callout 5"/>
          <p:cNvSpPr/>
          <p:nvPr/>
        </p:nvSpPr>
        <p:spPr>
          <a:xfrm>
            <a:off x="6060558" y="2886889"/>
            <a:ext cx="5445642" cy="1002612"/>
          </a:xfrm>
          <a:prstGeom prst="wedgeRoundRectCallout">
            <a:avLst>
              <a:gd name="adj1" fmla="val -107025"/>
              <a:gd name="adj2" fmla="val 186073"/>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smtClean="0"/>
              <a:t>Department, Fund and Program default to the POV. No need to enter new parameters, just Click the OK Button.</a:t>
            </a:r>
            <a:endParaRPr lang="en-US" sz="1600" b="1" dirty="0"/>
          </a:p>
        </p:txBody>
      </p:sp>
    </p:spTree>
    <p:extLst>
      <p:ext uri="{BB962C8B-B14F-4D97-AF65-F5344CB8AC3E}">
        <p14:creationId xmlns:p14="http://schemas.microsoft.com/office/powerpoint/2010/main" val="134542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121" y="690536"/>
            <a:ext cx="6141008" cy="756083"/>
          </a:xfrm>
        </p:spPr>
        <p:txBody>
          <a:bodyPr>
            <a:normAutofit fontScale="90000"/>
          </a:bodyPr>
          <a:lstStyle/>
          <a:p>
            <a:r>
              <a:rPr lang="en-US" dirty="0" smtClean="0"/>
              <a:t>Copy ACTUALS – to Adjusted Budget</a:t>
            </a:r>
            <a:endParaRPr lang="en-US" dirty="0"/>
          </a:p>
        </p:txBody>
      </p:sp>
      <p:sp>
        <p:nvSpPr>
          <p:cNvPr id="5" name="TextBox 4"/>
          <p:cNvSpPr txBox="1"/>
          <p:nvPr/>
        </p:nvSpPr>
        <p:spPr>
          <a:xfrm>
            <a:off x="5885121" y="1783935"/>
            <a:ext cx="6066580" cy="1754326"/>
          </a:xfrm>
          <a:prstGeom prst="rect">
            <a:avLst/>
          </a:prstGeom>
          <a:noFill/>
        </p:spPr>
        <p:txBody>
          <a:bodyPr wrap="square" rtlCol="0">
            <a:spAutoFit/>
          </a:bodyPr>
          <a:lstStyle/>
          <a:p>
            <a:r>
              <a:rPr lang="en-US" dirty="0" smtClean="0"/>
              <a:t>Function that </a:t>
            </a:r>
            <a:r>
              <a:rPr lang="en-US" dirty="0"/>
              <a:t>a</a:t>
            </a:r>
            <a:r>
              <a:rPr lang="en-US" dirty="0" smtClean="0"/>
              <a:t>llows copying monthly  Actuals into closed months for all non-salary accounts WITHOUT reforecasting future months.</a:t>
            </a:r>
          </a:p>
          <a:p>
            <a:endParaRPr lang="en-US" dirty="0" smtClean="0"/>
          </a:p>
          <a:p>
            <a:r>
              <a:rPr lang="en-US" dirty="0" smtClean="0"/>
              <a:t>Function can be called from the </a:t>
            </a:r>
            <a:r>
              <a:rPr lang="en-US" dirty="0" err="1" smtClean="0"/>
              <a:t>SmartView</a:t>
            </a:r>
            <a:r>
              <a:rPr lang="en-US" dirty="0" smtClean="0"/>
              <a:t> Menu on the Adjusted Budget OPEX  Data Entry Form.</a:t>
            </a:r>
            <a:endParaRPr lang="en-US" dirty="0"/>
          </a:p>
        </p:txBody>
      </p:sp>
      <p:pic>
        <p:nvPicPr>
          <p:cNvPr id="3" name="Picture 2"/>
          <p:cNvPicPr>
            <a:picLocks noChangeAspect="1"/>
          </p:cNvPicPr>
          <p:nvPr/>
        </p:nvPicPr>
        <p:blipFill>
          <a:blip r:embed="rId2"/>
          <a:stretch>
            <a:fillRect/>
          </a:stretch>
        </p:blipFill>
        <p:spPr>
          <a:xfrm>
            <a:off x="307331" y="488517"/>
            <a:ext cx="5391720" cy="6290340"/>
          </a:xfrm>
          <a:prstGeom prst="rect">
            <a:avLst/>
          </a:prstGeom>
        </p:spPr>
      </p:pic>
    </p:spTree>
    <p:extLst>
      <p:ext uri="{BB962C8B-B14F-4D97-AF65-F5344CB8AC3E}">
        <p14:creationId xmlns:p14="http://schemas.microsoft.com/office/powerpoint/2010/main" val="40558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110" y="265814"/>
            <a:ext cx="9004890" cy="1293028"/>
          </a:xfrm>
        </p:spPr>
        <p:txBody>
          <a:bodyPr>
            <a:normAutofit/>
          </a:bodyPr>
          <a:lstStyle/>
          <a:p>
            <a:r>
              <a:rPr lang="en-US" sz="3200" dirty="0" smtClean="0"/>
              <a:t>Copy ACTUALS to Adjusted Budget – parameters to copy Monthly actuals</a:t>
            </a:r>
            <a:endParaRPr lang="en-US" sz="3200" dirty="0"/>
          </a:p>
        </p:txBody>
      </p:sp>
      <p:pic>
        <p:nvPicPr>
          <p:cNvPr id="10" name="Picture 9"/>
          <p:cNvPicPr>
            <a:picLocks noChangeAspect="1"/>
          </p:cNvPicPr>
          <p:nvPr/>
        </p:nvPicPr>
        <p:blipFill>
          <a:blip r:embed="rId2"/>
          <a:stretch>
            <a:fillRect/>
          </a:stretch>
        </p:blipFill>
        <p:spPr>
          <a:xfrm>
            <a:off x="489651" y="1373062"/>
            <a:ext cx="4429125" cy="5257800"/>
          </a:xfrm>
          <a:prstGeom prst="rect">
            <a:avLst/>
          </a:prstGeom>
        </p:spPr>
      </p:pic>
      <p:sp>
        <p:nvSpPr>
          <p:cNvPr id="12" name="Rounded Rectangular Callout 11"/>
          <p:cNvSpPr/>
          <p:nvPr/>
        </p:nvSpPr>
        <p:spPr>
          <a:xfrm>
            <a:off x="5948405" y="2062716"/>
            <a:ext cx="5736776" cy="1731092"/>
          </a:xfrm>
          <a:prstGeom prst="wedgeRoundRectCallout">
            <a:avLst>
              <a:gd name="adj1" fmla="val -118517"/>
              <a:gd name="adj2" fmla="val 125880"/>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t>Month(s): Indicate the Month(s) to </a:t>
            </a:r>
            <a:r>
              <a:rPr lang="en-US" sz="1600" b="1" dirty="0" smtClean="0"/>
              <a:t>Copy and Click the OK Button.</a:t>
            </a:r>
          </a:p>
          <a:p>
            <a:pPr>
              <a:lnSpc>
                <a:spcPct val="150000"/>
              </a:lnSpc>
            </a:pPr>
            <a:r>
              <a:rPr lang="en-US" sz="1600" b="1" dirty="0" smtClean="0"/>
              <a:t> </a:t>
            </a:r>
            <a:r>
              <a:rPr lang="en-US" sz="1600" b="1" dirty="0"/>
              <a:t>Note that if there are no Actuals, the original value is blanked-out.</a:t>
            </a:r>
          </a:p>
        </p:txBody>
      </p:sp>
    </p:spTree>
    <p:extLst>
      <p:ext uri="{BB962C8B-B14F-4D97-AF65-F5344CB8AC3E}">
        <p14:creationId xmlns:p14="http://schemas.microsoft.com/office/powerpoint/2010/main" val="109179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Adjusted Budget - </a:t>
            </a:r>
            <a:r>
              <a:rPr lang="en-US" dirty="0" err="1" smtClean="0"/>
              <a:t>Labour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44074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435" y="131583"/>
            <a:ext cx="8610600" cy="1293028"/>
          </a:xfrm>
        </p:spPr>
        <p:txBody>
          <a:bodyPr/>
          <a:lstStyle/>
          <a:p>
            <a:r>
              <a:rPr lang="en-US" dirty="0" smtClean="0"/>
              <a:t>Update Actuals and reforecast</a:t>
            </a:r>
            <a:endParaRPr lang="en-US" dirty="0"/>
          </a:p>
        </p:txBody>
      </p:sp>
      <p:pic>
        <p:nvPicPr>
          <p:cNvPr id="4" name="Content Placeholder 3"/>
          <p:cNvPicPr>
            <a:picLocks noGrp="1" noChangeAspect="1"/>
          </p:cNvPicPr>
          <p:nvPr>
            <p:ph idx="1"/>
          </p:nvPr>
        </p:nvPicPr>
        <p:blipFill>
          <a:blip r:embed="rId2"/>
          <a:stretch>
            <a:fillRect/>
          </a:stretch>
        </p:blipFill>
        <p:spPr>
          <a:xfrm>
            <a:off x="685800" y="4266902"/>
            <a:ext cx="10820400" cy="2433973"/>
          </a:xfrm>
          <a:prstGeom prst="rect">
            <a:avLst/>
          </a:prstGeom>
        </p:spPr>
      </p:pic>
      <p:sp>
        <p:nvSpPr>
          <p:cNvPr id="5" name="TextBox 4"/>
          <p:cNvSpPr txBox="1"/>
          <p:nvPr/>
        </p:nvSpPr>
        <p:spPr>
          <a:xfrm>
            <a:off x="775448" y="1320270"/>
            <a:ext cx="11311622" cy="1754326"/>
          </a:xfrm>
          <a:prstGeom prst="rect">
            <a:avLst/>
          </a:prstGeom>
          <a:noFill/>
        </p:spPr>
        <p:txBody>
          <a:bodyPr wrap="square" rtlCol="0">
            <a:spAutoFit/>
          </a:bodyPr>
          <a:lstStyle/>
          <a:p>
            <a:r>
              <a:rPr lang="en-US" dirty="0" smtClean="0"/>
              <a:t>Every month, the employee master data will be loaded from the HR system into Hyperion</a:t>
            </a:r>
            <a:r>
              <a:rPr lang="en-US" dirty="0"/>
              <a:t> </a:t>
            </a:r>
            <a:r>
              <a:rPr lang="en-US" dirty="0" smtClean="0"/>
              <a:t>under the Actuals scenario.</a:t>
            </a:r>
          </a:p>
          <a:p>
            <a:r>
              <a:rPr lang="en-US" dirty="0" smtClean="0"/>
              <a:t>Users will be able upon request to update the Adjusted Budget Master data and reforecast open months based on the most up to date HR data. At the same time, the system will update all closed months with actual salaries and benefits paid to the employee.</a:t>
            </a:r>
          </a:p>
          <a:p>
            <a:endParaRPr lang="en-US" dirty="0"/>
          </a:p>
        </p:txBody>
      </p:sp>
      <p:sp>
        <p:nvSpPr>
          <p:cNvPr id="3" name="Left Brace 2"/>
          <p:cNvSpPr/>
          <p:nvPr/>
        </p:nvSpPr>
        <p:spPr>
          <a:xfrm rot="5400000">
            <a:off x="6651812" y="80682"/>
            <a:ext cx="1165412" cy="8390967"/>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75448" y="3063264"/>
            <a:ext cx="1131162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600" dirty="0" smtClean="0">
                <a:solidFill>
                  <a:schemeClr val="tx1"/>
                </a:solidFill>
              </a:rPr>
              <a:t>The  Update Employee Master from Actuals form displays the Master data contained in the Adjusted Budget scenario and the Master Data contained in the Actuals scenario allowing the comparison between the two. </a:t>
            </a:r>
            <a:endParaRPr lang="en-US" sz="1600" dirty="0">
              <a:solidFill>
                <a:schemeClr val="tx1"/>
              </a:solidFill>
            </a:endParaRPr>
          </a:p>
        </p:txBody>
      </p:sp>
    </p:spTree>
    <p:extLst>
      <p:ext uri="{BB962C8B-B14F-4D97-AF65-F5344CB8AC3E}">
        <p14:creationId xmlns:p14="http://schemas.microsoft.com/office/powerpoint/2010/main" val="59419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435" y="131583"/>
            <a:ext cx="8610600" cy="1293028"/>
          </a:xfrm>
        </p:spPr>
        <p:txBody>
          <a:bodyPr/>
          <a:lstStyle/>
          <a:p>
            <a:r>
              <a:rPr lang="en-US" dirty="0" smtClean="0"/>
              <a:t>Update Actuals and reforecast</a:t>
            </a:r>
            <a:endParaRPr lang="en-US" dirty="0"/>
          </a:p>
        </p:txBody>
      </p:sp>
      <p:pic>
        <p:nvPicPr>
          <p:cNvPr id="4" name="Content Placeholder 3"/>
          <p:cNvPicPr>
            <a:picLocks noGrp="1" noChangeAspect="1"/>
          </p:cNvPicPr>
          <p:nvPr>
            <p:ph idx="1"/>
          </p:nvPr>
        </p:nvPicPr>
        <p:blipFill>
          <a:blip r:embed="rId2"/>
          <a:stretch>
            <a:fillRect/>
          </a:stretch>
        </p:blipFill>
        <p:spPr>
          <a:xfrm>
            <a:off x="874059" y="3513867"/>
            <a:ext cx="10820400" cy="2433973"/>
          </a:xfrm>
          <a:prstGeom prst="rect">
            <a:avLst/>
          </a:prstGeom>
        </p:spPr>
      </p:pic>
      <p:sp>
        <p:nvSpPr>
          <p:cNvPr id="8" name="Rounded Rectangle 7"/>
          <p:cNvSpPr/>
          <p:nvPr/>
        </p:nvSpPr>
        <p:spPr>
          <a:xfrm>
            <a:off x="2913529" y="6075021"/>
            <a:ext cx="7454154" cy="340659"/>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3. Click on the SUBMIT button</a:t>
            </a:r>
            <a:endParaRPr lang="en-US" sz="1200" dirty="0">
              <a:solidFill>
                <a:schemeClr val="tx1"/>
              </a:solidFill>
            </a:endParaRPr>
          </a:p>
        </p:txBody>
      </p:sp>
      <p:sp>
        <p:nvSpPr>
          <p:cNvPr id="9" name="Rounded Rectangular Callout 8"/>
          <p:cNvSpPr/>
          <p:nvPr/>
        </p:nvSpPr>
        <p:spPr>
          <a:xfrm>
            <a:off x="1219201" y="2982197"/>
            <a:ext cx="1326776" cy="289921"/>
          </a:xfrm>
          <a:prstGeom prst="wedgeRoundRectCallout">
            <a:avLst>
              <a:gd name="adj1" fmla="val 90470"/>
              <a:gd name="adj2" fmla="val 44318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a:solidFill>
                  <a:schemeClr val="tx1"/>
                </a:solidFill>
              </a:rPr>
              <a:t>1. Select YES</a:t>
            </a:r>
            <a:endParaRPr lang="en-US" sz="1200" dirty="0">
              <a:solidFill>
                <a:schemeClr val="tx1"/>
              </a:solidFill>
            </a:endParaRPr>
          </a:p>
        </p:txBody>
      </p:sp>
      <p:sp>
        <p:nvSpPr>
          <p:cNvPr id="10" name="TextBox 9"/>
          <p:cNvSpPr txBox="1"/>
          <p:nvPr/>
        </p:nvSpPr>
        <p:spPr>
          <a:xfrm>
            <a:off x="748552" y="1469397"/>
            <a:ext cx="11311622" cy="1477328"/>
          </a:xfrm>
          <a:prstGeom prst="rect">
            <a:avLst/>
          </a:prstGeom>
          <a:noFill/>
        </p:spPr>
        <p:txBody>
          <a:bodyPr wrap="square" rtlCol="0">
            <a:spAutoFit/>
          </a:bodyPr>
          <a:lstStyle/>
          <a:p>
            <a:r>
              <a:rPr lang="en-US" dirty="0"/>
              <a:t>By selecting the option “YES” and then </a:t>
            </a:r>
            <a:r>
              <a:rPr lang="en-US" dirty="0" smtClean="0"/>
              <a:t>Submit:</a:t>
            </a:r>
          </a:p>
          <a:p>
            <a:pPr marL="285750" indent="-285750">
              <a:buFont typeface="Arial" panose="020B0604020202020204" pitchFamily="34" charset="0"/>
              <a:buChar char="•"/>
            </a:pPr>
            <a:r>
              <a:rPr lang="en-US" dirty="0" smtClean="0"/>
              <a:t>the </a:t>
            </a:r>
            <a:r>
              <a:rPr lang="en-US" dirty="0"/>
              <a:t>employee’s Actuals are </a:t>
            </a:r>
            <a:r>
              <a:rPr lang="en-US" dirty="0" smtClean="0"/>
              <a:t>copied into the Adjusted Budget scenario for all closed months, </a:t>
            </a:r>
          </a:p>
          <a:p>
            <a:pPr marL="285750" indent="-285750">
              <a:buFont typeface="Arial" panose="020B0604020202020204" pitchFamily="34" charset="0"/>
              <a:buChar char="•"/>
            </a:pPr>
            <a:r>
              <a:rPr lang="en-US" dirty="0" smtClean="0"/>
              <a:t>the most current Master </a:t>
            </a:r>
            <a:r>
              <a:rPr lang="en-US" dirty="0"/>
              <a:t>Data is </a:t>
            </a:r>
            <a:r>
              <a:rPr lang="en-US" dirty="0" smtClean="0"/>
              <a:t>updated in the Adjusted Budget scenario, </a:t>
            </a:r>
          </a:p>
          <a:p>
            <a:pPr marL="285750" indent="-285750">
              <a:buFont typeface="Arial" panose="020B0604020202020204" pitchFamily="34" charset="0"/>
              <a:buChar char="•"/>
            </a:pPr>
            <a:r>
              <a:rPr lang="en-US" dirty="0" smtClean="0"/>
              <a:t>and </a:t>
            </a:r>
            <a:r>
              <a:rPr lang="en-US" dirty="0"/>
              <a:t>forecast is recalculated based on new master data</a:t>
            </a:r>
          </a:p>
          <a:p>
            <a:endParaRPr lang="en-US" dirty="0"/>
          </a:p>
        </p:txBody>
      </p:sp>
    </p:spTree>
    <p:extLst>
      <p:ext uri="{BB962C8B-B14F-4D97-AF65-F5344CB8AC3E}">
        <p14:creationId xmlns:p14="http://schemas.microsoft.com/office/powerpoint/2010/main" val="2040406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023" y="118914"/>
            <a:ext cx="8610600" cy="499651"/>
          </a:xfrm>
        </p:spPr>
        <p:txBody>
          <a:bodyPr>
            <a:normAutofit fontScale="90000"/>
          </a:bodyPr>
          <a:lstStyle/>
          <a:p>
            <a:r>
              <a:rPr lang="en-US" dirty="0" smtClean="0"/>
              <a:t>New Employee</a:t>
            </a:r>
            <a:endParaRPr lang="en-US" dirty="0"/>
          </a:p>
        </p:txBody>
      </p:sp>
      <p:sp>
        <p:nvSpPr>
          <p:cNvPr id="5" name="TextBox 4"/>
          <p:cNvSpPr txBox="1"/>
          <p:nvPr/>
        </p:nvSpPr>
        <p:spPr>
          <a:xfrm>
            <a:off x="748552" y="1469397"/>
            <a:ext cx="11311622" cy="3754874"/>
          </a:xfrm>
          <a:prstGeom prst="rect">
            <a:avLst/>
          </a:prstGeom>
          <a:noFill/>
        </p:spPr>
        <p:txBody>
          <a:bodyPr wrap="square" rtlCol="0">
            <a:spAutoFit/>
          </a:bodyPr>
          <a:lstStyle/>
          <a:p>
            <a:r>
              <a:rPr lang="en-US" dirty="0" smtClean="0"/>
              <a:t>Any new employee created during budget time will appear in the adjusted budget scenario.</a:t>
            </a:r>
          </a:p>
          <a:p>
            <a:endParaRPr lang="en-US" dirty="0" smtClean="0"/>
          </a:p>
          <a:p>
            <a:pPr marL="285750" indent="-285750">
              <a:spcAft>
                <a:spcPts val="1200"/>
              </a:spcAft>
              <a:buFont typeface="Arial" panose="020B0604020202020204" pitchFamily="34" charset="0"/>
              <a:buChar char="•"/>
            </a:pPr>
            <a:r>
              <a:rPr lang="en-US" dirty="0" smtClean="0"/>
              <a:t>Users can update the new employee’s forecast by </a:t>
            </a:r>
            <a:r>
              <a:rPr lang="en-US" dirty="0"/>
              <a:t>selecting the option “YES</a:t>
            </a:r>
            <a:r>
              <a:rPr lang="en-US" dirty="0" smtClean="0"/>
              <a:t>”, change any information for the new employee (if necessary) </a:t>
            </a:r>
            <a:r>
              <a:rPr lang="en-US" dirty="0"/>
              <a:t>and then </a:t>
            </a:r>
            <a:r>
              <a:rPr lang="en-US" dirty="0" smtClean="0"/>
              <a:t>Submit.</a:t>
            </a:r>
          </a:p>
          <a:p>
            <a:pPr marL="742950" lvl="1" indent="-285750">
              <a:spcAft>
                <a:spcPts val="1200"/>
              </a:spcAft>
              <a:buFont typeface="Arial" panose="020B0604020202020204" pitchFamily="34" charset="0"/>
              <a:buChar char="•"/>
            </a:pPr>
            <a:r>
              <a:rPr lang="en-US" dirty="0" smtClean="0"/>
              <a:t>For all New Employees selected, the New employee’s adjusted budget values for all closed months </a:t>
            </a:r>
            <a:r>
              <a:rPr lang="en-US" dirty="0"/>
              <a:t>are </a:t>
            </a:r>
            <a:r>
              <a:rPr lang="en-US" dirty="0" smtClean="0"/>
              <a:t>blanked out.</a:t>
            </a:r>
          </a:p>
          <a:p>
            <a:pPr marL="742950" lvl="1" indent="-285750">
              <a:spcAft>
                <a:spcPts val="1200"/>
              </a:spcAft>
              <a:buFont typeface="Arial" panose="020B0604020202020204" pitchFamily="34" charset="0"/>
              <a:buChar char="•"/>
            </a:pPr>
            <a:r>
              <a:rPr lang="en-US" dirty="0" smtClean="0"/>
              <a:t>The system will reforecast new employees according to any new information.</a:t>
            </a:r>
          </a:p>
          <a:p>
            <a:pPr marL="285750" indent="-285750">
              <a:spcAft>
                <a:spcPts val="1200"/>
              </a:spcAft>
              <a:buFont typeface="Arial" panose="020B0604020202020204" pitchFamily="34" charset="0"/>
              <a:buChar char="•"/>
            </a:pPr>
            <a:r>
              <a:rPr lang="en-US" dirty="0" smtClean="0"/>
              <a:t>If the new employee entered in the budget is now hired, users can delete the new employee using the Delete New Employee function from the Smart View Menu.</a:t>
            </a:r>
          </a:p>
          <a:p>
            <a:endParaRPr lang="en-US" dirty="0" smtClean="0"/>
          </a:p>
          <a:p>
            <a:endParaRPr lang="en-US" dirty="0"/>
          </a:p>
        </p:txBody>
      </p:sp>
    </p:spTree>
    <p:extLst>
      <p:ext uri="{BB962C8B-B14F-4D97-AF65-F5344CB8AC3E}">
        <p14:creationId xmlns:p14="http://schemas.microsoft.com/office/powerpoint/2010/main" val="424755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208" y="2726873"/>
            <a:ext cx="10708971" cy="3412818"/>
          </a:xfrm>
          <a:prstGeom prst="rect">
            <a:avLst/>
          </a:prstGeom>
        </p:spPr>
      </p:pic>
      <p:sp>
        <p:nvSpPr>
          <p:cNvPr id="2" name="Title 1"/>
          <p:cNvSpPr>
            <a:spLocks noGrp="1"/>
          </p:cNvSpPr>
          <p:nvPr>
            <p:ph type="title"/>
          </p:nvPr>
        </p:nvSpPr>
        <p:spPr>
          <a:xfrm>
            <a:off x="2407023" y="118914"/>
            <a:ext cx="8610600" cy="499651"/>
          </a:xfrm>
        </p:spPr>
        <p:txBody>
          <a:bodyPr>
            <a:normAutofit fontScale="90000"/>
          </a:bodyPr>
          <a:lstStyle/>
          <a:p>
            <a:r>
              <a:rPr lang="en-US" dirty="0" smtClean="0"/>
              <a:t>New Employee</a:t>
            </a:r>
            <a:endParaRPr lang="en-US" dirty="0"/>
          </a:p>
        </p:txBody>
      </p:sp>
      <p:sp>
        <p:nvSpPr>
          <p:cNvPr id="6" name="Rounded Rectangle 5"/>
          <p:cNvSpPr/>
          <p:nvPr/>
        </p:nvSpPr>
        <p:spPr>
          <a:xfrm>
            <a:off x="2407023" y="6223886"/>
            <a:ext cx="7454154" cy="340659"/>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3. Click on the SUBMIT button</a:t>
            </a:r>
            <a:endParaRPr lang="en-US" sz="1200" dirty="0">
              <a:solidFill>
                <a:schemeClr val="tx1"/>
              </a:solidFill>
            </a:endParaRPr>
          </a:p>
        </p:txBody>
      </p:sp>
      <p:sp>
        <p:nvSpPr>
          <p:cNvPr id="7" name="Rounded Rectangular Callout 6"/>
          <p:cNvSpPr/>
          <p:nvPr/>
        </p:nvSpPr>
        <p:spPr>
          <a:xfrm>
            <a:off x="959225" y="2560855"/>
            <a:ext cx="1326776" cy="289921"/>
          </a:xfrm>
          <a:prstGeom prst="wedgeRoundRectCallout">
            <a:avLst>
              <a:gd name="adj1" fmla="val 90470"/>
              <a:gd name="adj2" fmla="val 44318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solidFill>
                  <a:schemeClr val="tx1"/>
                </a:solidFill>
              </a:rPr>
              <a:t>1. Select YES</a:t>
            </a:r>
          </a:p>
        </p:txBody>
      </p:sp>
      <p:sp>
        <p:nvSpPr>
          <p:cNvPr id="8" name="Rounded Rectangular Callout 7"/>
          <p:cNvSpPr/>
          <p:nvPr/>
        </p:nvSpPr>
        <p:spPr>
          <a:xfrm>
            <a:off x="4742330" y="1969367"/>
            <a:ext cx="4670611" cy="277776"/>
          </a:xfrm>
          <a:prstGeom prst="wedgeRoundRectCallout">
            <a:avLst>
              <a:gd name="adj1" fmla="val 91621"/>
              <a:gd name="adj2" fmla="val 65295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2</a:t>
            </a:r>
            <a:r>
              <a:rPr lang="en-US" sz="1200" dirty="0">
                <a:solidFill>
                  <a:schemeClr val="tx1"/>
                </a:solidFill>
              </a:rPr>
              <a:t>. Update the necessary fields</a:t>
            </a:r>
          </a:p>
          <a:p>
            <a:pPr algn="ctr"/>
            <a:endParaRPr lang="en-US" sz="1200" dirty="0">
              <a:solidFill>
                <a:schemeClr val="tx1"/>
              </a:solidFill>
            </a:endParaRPr>
          </a:p>
        </p:txBody>
      </p:sp>
      <p:sp>
        <p:nvSpPr>
          <p:cNvPr id="9" name="Rounded Rectangular Callout 8"/>
          <p:cNvSpPr/>
          <p:nvPr/>
        </p:nvSpPr>
        <p:spPr>
          <a:xfrm>
            <a:off x="4742330" y="1955802"/>
            <a:ext cx="4670611" cy="277776"/>
          </a:xfrm>
          <a:prstGeom prst="wedgeRoundRectCallout">
            <a:avLst>
              <a:gd name="adj1" fmla="val -80739"/>
              <a:gd name="adj2" fmla="val 620682"/>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2</a:t>
            </a:r>
            <a:r>
              <a:rPr lang="en-US" sz="1200" dirty="0">
                <a:solidFill>
                  <a:schemeClr val="tx1"/>
                </a:solidFill>
              </a:rPr>
              <a:t>. Update the necessary fields</a:t>
            </a:r>
          </a:p>
          <a:p>
            <a:pPr algn="ctr"/>
            <a:endParaRPr lang="en-US" sz="1200" dirty="0">
              <a:solidFill>
                <a:schemeClr val="tx1"/>
              </a:solidFill>
            </a:endParaRPr>
          </a:p>
        </p:txBody>
      </p:sp>
    </p:spTree>
    <p:extLst>
      <p:ext uri="{BB962C8B-B14F-4D97-AF65-F5344CB8AC3E}">
        <p14:creationId xmlns:p14="http://schemas.microsoft.com/office/powerpoint/2010/main" val="179506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4918" y="1875226"/>
            <a:ext cx="8867367" cy="3412818"/>
          </a:xfrm>
          <a:prstGeom prst="rect">
            <a:avLst/>
          </a:prstGeom>
        </p:spPr>
      </p:pic>
      <p:sp>
        <p:nvSpPr>
          <p:cNvPr id="2" name="Title 1"/>
          <p:cNvSpPr>
            <a:spLocks noGrp="1"/>
          </p:cNvSpPr>
          <p:nvPr>
            <p:ph type="title"/>
          </p:nvPr>
        </p:nvSpPr>
        <p:spPr>
          <a:xfrm>
            <a:off x="2604246" y="414749"/>
            <a:ext cx="8610600" cy="499651"/>
          </a:xfrm>
        </p:spPr>
        <p:txBody>
          <a:bodyPr>
            <a:normAutofit fontScale="90000"/>
          </a:bodyPr>
          <a:lstStyle/>
          <a:p>
            <a:r>
              <a:rPr lang="en-US" dirty="0" smtClean="0"/>
              <a:t>Deleting New Employee</a:t>
            </a:r>
            <a:endParaRPr lang="en-US" dirty="0"/>
          </a:p>
        </p:txBody>
      </p:sp>
      <p:sp>
        <p:nvSpPr>
          <p:cNvPr id="7" name="Rounded Rectangular Callout 6"/>
          <p:cNvSpPr/>
          <p:nvPr/>
        </p:nvSpPr>
        <p:spPr>
          <a:xfrm>
            <a:off x="421341" y="2227576"/>
            <a:ext cx="3083859" cy="304800"/>
          </a:xfrm>
          <a:prstGeom prst="wedgeRoundRectCallout">
            <a:avLst>
              <a:gd name="adj1" fmla="val 66051"/>
              <a:gd name="adj2" fmla="val 434357"/>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1. Right Click to open Menu</a:t>
            </a:r>
            <a:endParaRPr lang="en-US" sz="1200" dirty="0">
              <a:solidFill>
                <a:schemeClr val="tx1"/>
              </a:solidFill>
            </a:endParaRPr>
          </a:p>
        </p:txBody>
      </p:sp>
      <p:pic>
        <p:nvPicPr>
          <p:cNvPr id="5" name="Picture 4"/>
          <p:cNvPicPr>
            <a:picLocks noChangeAspect="1"/>
          </p:cNvPicPr>
          <p:nvPr/>
        </p:nvPicPr>
        <p:blipFill>
          <a:blip r:embed="rId3"/>
          <a:stretch>
            <a:fillRect/>
          </a:stretch>
        </p:blipFill>
        <p:spPr>
          <a:xfrm>
            <a:off x="4097869" y="2766642"/>
            <a:ext cx="1436156" cy="2715899"/>
          </a:xfrm>
          <a:prstGeom prst="rect">
            <a:avLst/>
          </a:prstGeom>
        </p:spPr>
      </p:pic>
      <p:pic>
        <p:nvPicPr>
          <p:cNvPr id="10" name="Picture 9"/>
          <p:cNvPicPr>
            <a:picLocks noChangeAspect="1"/>
          </p:cNvPicPr>
          <p:nvPr/>
        </p:nvPicPr>
        <p:blipFill>
          <a:blip r:embed="rId4"/>
          <a:stretch>
            <a:fillRect/>
          </a:stretch>
        </p:blipFill>
        <p:spPr>
          <a:xfrm>
            <a:off x="5534025" y="5288044"/>
            <a:ext cx="1494854" cy="1266825"/>
          </a:xfrm>
          <a:prstGeom prst="rect">
            <a:avLst/>
          </a:prstGeom>
        </p:spPr>
      </p:pic>
      <p:sp>
        <p:nvSpPr>
          <p:cNvPr id="11" name="Rounded Rectangular Callout 10"/>
          <p:cNvSpPr/>
          <p:nvPr/>
        </p:nvSpPr>
        <p:spPr>
          <a:xfrm>
            <a:off x="313765" y="5616656"/>
            <a:ext cx="3083859" cy="398662"/>
          </a:xfrm>
          <a:prstGeom prst="wedgeRoundRectCallout">
            <a:avLst>
              <a:gd name="adj1" fmla="val 120121"/>
              <a:gd name="adj2" fmla="val 158244"/>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2. Select Remove New Employee for Adjusted Budget</a:t>
            </a:r>
            <a:endParaRPr lang="en-US" sz="1200" dirty="0">
              <a:solidFill>
                <a:schemeClr val="tx1"/>
              </a:solidFill>
            </a:endParaRPr>
          </a:p>
        </p:txBody>
      </p:sp>
      <p:pic>
        <p:nvPicPr>
          <p:cNvPr id="12" name="Picture 11"/>
          <p:cNvPicPr>
            <a:picLocks noChangeAspect="1"/>
          </p:cNvPicPr>
          <p:nvPr/>
        </p:nvPicPr>
        <p:blipFill>
          <a:blip r:embed="rId5"/>
          <a:stretch>
            <a:fillRect/>
          </a:stretch>
        </p:blipFill>
        <p:spPr>
          <a:xfrm>
            <a:off x="7296757" y="4058058"/>
            <a:ext cx="1868523" cy="2459971"/>
          </a:xfrm>
          <a:prstGeom prst="rect">
            <a:avLst/>
          </a:prstGeom>
        </p:spPr>
      </p:pic>
      <p:sp>
        <p:nvSpPr>
          <p:cNvPr id="13" name="Rounded Rectangular Callout 12"/>
          <p:cNvSpPr/>
          <p:nvPr/>
        </p:nvSpPr>
        <p:spPr>
          <a:xfrm>
            <a:off x="9405038" y="4296395"/>
            <a:ext cx="2277247" cy="398662"/>
          </a:xfrm>
          <a:prstGeom prst="wedgeRoundRectCallout">
            <a:avLst>
              <a:gd name="adj1" fmla="val -88891"/>
              <a:gd name="adj2" fmla="val 281922"/>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3. Select New Employees to Remove</a:t>
            </a:r>
            <a:endParaRPr lang="en-US" sz="1200" dirty="0">
              <a:solidFill>
                <a:schemeClr val="tx1"/>
              </a:solidFill>
            </a:endParaRPr>
          </a:p>
        </p:txBody>
      </p:sp>
      <p:sp>
        <p:nvSpPr>
          <p:cNvPr id="15" name="Rounded Rectangular Callout 14"/>
          <p:cNvSpPr/>
          <p:nvPr/>
        </p:nvSpPr>
        <p:spPr>
          <a:xfrm>
            <a:off x="9524917" y="5181600"/>
            <a:ext cx="2277247" cy="305774"/>
          </a:xfrm>
          <a:prstGeom prst="wedgeRoundRectCallout">
            <a:avLst>
              <a:gd name="adj1" fmla="val -88104"/>
              <a:gd name="adj2" fmla="val 35228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4. Click OK</a:t>
            </a:r>
            <a:endParaRPr lang="en-US" sz="1200" dirty="0">
              <a:solidFill>
                <a:schemeClr val="tx1"/>
              </a:solidFill>
            </a:endParaRPr>
          </a:p>
        </p:txBody>
      </p:sp>
    </p:spTree>
    <p:extLst>
      <p:ext uri="{BB962C8B-B14F-4D97-AF65-F5344CB8AC3E}">
        <p14:creationId xmlns:p14="http://schemas.microsoft.com/office/powerpoint/2010/main" val="3694054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92" y="1050700"/>
            <a:ext cx="5548745" cy="1293028"/>
          </a:xfrm>
        </p:spPr>
        <p:txBody>
          <a:bodyPr/>
          <a:lstStyle/>
          <a:p>
            <a:r>
              <a:rPr lang="en-US" dirty="0" err="1" smtClean="0"/>
              <a:t>Labour</a:t>
            </a:r>
            <a:r>
              <a:rPr lang="en-US" dirty="0" smtClean="0"/>
              <a:t> Summary</a:t>
            </a:r>
            <a:endParaRPr lang="en-US" dirty="0"/>
          </a:p>
        </p:txBody>
      </p:sp>
      <p:pic>
        <p:nvPicPr>
          <p:cNvPr id="4" name="Content Placeholder 3"/>
          <p:cNvPicPr>
            <a:picLocks noGrp="1" noChangeAspect="1"/>
          </p:cNvPicPr>
          <p:nvPr>
            <p:ph idx="1"/>
          </p:nvPr>
        </p:nvPicPr>
        <p:blipFill>
          <a:blip r:embed="rId2"/>
          <a:stretch>
            <a:fillRect/>
          </a:stretch>
        </p:blipFill>
        <p:spPr>
          <a:xfrm>
            <a:off x="6213312" y="424807"/>
            <a:ext cx="5627708" cy="5885794"/>
          </a:xfrm>
          <a:prstGeom prst="rect">
            <a:avLst/>
          </a:prstGeom>
        </p:spPr>
      </p:pic>
      <p:sp>
        <p:nvSpPr>
          <p:cNvPr id="5" name="TextBox 4"/>
          <p:cNvSpPr txBox="1"/>
          <p:nvPr/>
        </p:nvSpPr>
        <p:spPr>
          <a:xfrm>
            <a:off x="588729" y="2898058"/>
            <a:ext cx="5347446" cy="2862322"/>
          </a:xfrm>
          <a:prstGeom prst="rect">
            <a:avLst/>
          </a:prstGeom>
          <a:noFill/>
        </p:spPr>
        <p:txBody>
          <a:bodyPr wrap="square" rtlCol="0">
            <a:spAutoFit/>
          </a:bodyPr>
          <a:lstStyle/>
          <a:p>
            <a:r>
              <a:rPr lang="en-US" dirty="0" smtClean="0"/>
              <a:t>This form displays the salaries, benefits and FTE by account by employee. </a:t>
            </a:r>
          </a:p>
          <a:p>
            <a:endParaRPr lang="en-US" dirty="0" smtClean="0"/>
          </a:p>
          <a:p>
            <a:r>
              <a:rPr lang="en-US" dirty="0" smtClean="0"/>
              <a:t>All three scenarios: Actual, Original Budget and Adjusted Budget are displayed allowing users compare at a glance the differences.</a:t>
            </a:r>
          </a:p>
          <a:p>
            <a:endParaRPr lang="en-US" dirty="0"/>
          </a:p>
          <a:p>
            <a:r>
              <a:rPr lang="en-US" dirty="0" smtClean="0"/>
              <a:t>After updating Actuals and reforecasting, it’s useful to view this report to see the impacts of the change.</a:t>
            </a:r>
            <a:endParaRPr lang="en-US" dirty="0"/>
          </a:p>
        </p:txBody>
      </p:sp>
    </p:spTree>
    <p:extLst>
      <p:ext uri="{BB962C8B-B14F-4D97-AF65-F5344CB8AC3E}">
        <p14:creationId xmlns:p14="http://schemas.microsoft.com/office/powerpoint/2010/main" val="221413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271" y="387856"/>
            <a:ext cx="8610600" cy="1293028"/>
          </a:xfrm>
        </p:spPr>
        <p:txBody>
          <a:bodyPr/>
          <a:lstStyle/>
          <a:p>
            <a:r>
              <a:rPr lang="en-US" dirty="0" smtClean="0"/>
              <a:t>Preface – What is a Scenario in Hyperion</a:t>
            </a:r>
            <a:endParaRPr lang="en-US" dirty="0"/>
          </a:p>
        </p:txBody>
      </p:sp>
      <p:sp>
        <p:nvSpPr>
          <p:cNvPr id="3" name="Content Placeholder 2"/>
          <p:cNvSpPr>
            <a:spLocks noGrp="1"/>
          </p:cNvSpPr>
          <p:nvPr>
            <p:ph idx="1"/>
          </p:nvPr>
        </p:nvSpPr>
        <p:spPr>
          <a:xfrm>
            <a:off x="802341" y="1609165"/>
            <a:ext cx="10820400" cy="4935070"/>
          </a:xfrm>
        </p:spPr>
        <p:txBody>
          <a:bodyPr>
            <a:normAutofit/>
          </a:bodyPr>
          <a:lstStyle/>
          <a:p>
            <a:r>
              <a:rPr lang="en-US" dirty="0" smtClean="0"/>
              <a:t>A scenario in Hyperion can be thought of as a folder in which data is stored.</a:t>
            </a:r>
          </a:p>
          <a:p>
            <a:r>
              <a:rPr lang="en-US" dirty="0" smtClean="0"/>
              <a:t>Hyperion has different scenarios in which data is stored.</a:t>
            </a:r>
          </a:p>
          <a:p>
            <a:r>
              <a:rPr lang="en-US" dirty="0" smtClean="0"/>
              <a:t>It is important to understand in </a:t>
            </a:r>
            <a:r>
              <a:rPr lang="en-US" dirty="0"/>
              <a:t>w</a:t>
            </a:r>
            <a:r>
              <a:rPr lang="en-US" dirty="0" smtClean="0"/>
              <a:t>hich scenario the data is at any point in time.</a:t>
            </a:r>
          </a:p>
          <a:p>
            <a:r>
              <a:rPr lang="en-US" dirty="0" smtClean="0"/>
              <a:t>For adjusting budgets there are always three (3) scenarios that are compared to each other:</a:t>
            </a:r>
          </a:p>
          <a:p>
            <a:endParaRPr lang="en-US" dirty="0"/>
          </a:p>
          <a:p>
            <a:endParaRPr lang="en-US" dirty="0" smtClean="0"/>
          </a:p>
          <a:p>
            <a:endParaRPr lang="en-US" dirty="0"/>
          </a:p>
          <a:p>
            <a:endParaRPr lang="en-US" dirty="0" smtClean="0"/>
          </a:p>
          <a:p>
            <a:endParaRPr lang="en-US" dirty="0"/>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1975196"/>
              </p:ext>
            </p:extLst>
          </p:nvPr>
        </p:nvGraphicFramePr>
        <p:xfrm>
          <a:off x="2014071" y="4004702"/>
          <a:ext cx="8127999" cy="1559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56728607"/>
                    </a:ext>
                  </a:extLst>
                </a:gridCol>
                <a:gridCol w="2709333">
                  <a:extLst>
                    <a:ext uri="{9D8B030D-6E8A-4147-A177-3AD203B41FA5}">
                      <a16:colId xmlns:a16="http://schemas.microsoft.com/office/drawing/2014/main" val="535946217"/>
                    </a:ext>
                  </a:extLst>
                </a:gridCol>
                <a:gridCol w="2709333">
                  <a:extLst>
                    <a:ext uri="{9D8B030D-6E8A-4147-A177-3AD203B41FA5}">
                      <a16:colId xmlns:a16="http://schemas.microsoft.com/office/drawing/2014/main" val="4243799573"/>
                    </a:ext>
                  </a:extLst>
                </a:gridCol>
              </a:tblGrid>
              <a:tr h="370840">
                <a:tc>
                  <a:txBody>
                    <a:bodyPr/>
                    <a:lstStyle/>
                    <a:p>
                      <a:r>
                        <a:rPr lang="en-US" dirty="0" smtClean="0">
                          <a:solidFill>
                            <a:schemeClr val="bg1"/>
                          </a:solidFill>
                        </a:rPr>
                        <a:t>ACTUALS</a:t>
                      </a:r>
                      <a:endParaRPr lang="en-US" b="1" dirty="0">
                        <a:solidFill>
                          <a:schemeClr val="bg1"/>
                        </a:solidFill>
                      </a:endParaRPr>
                    </a:p>
                  </a:txBody>
                  <a:tcPr/>
                </a:tc>
                <a:tc>
                  <a:txBody>
                    <a:bodyPr/>
                    <a:lstStyle/>
                    <a:p>
                      <a:r>
                        <a:rPr lang="en-US" dirty="0" smtClean="0">
                          <a:solidFill>
                            <a:schemeClr val="bg1"/>
                          </a:solidFill>
                        </a:rPr>
                        <a:t>ORIGINAL BUDGET</a:t>
                      </a:r>
                      <a:endParaRPr lang="en-US" dirty="0">
                        <a:solidFill>
                          <a:schemeClr val="bg1"/>
                        </a:solidFill>
                      </a:endParaRPr>
                    </a:p>
                  </a:txBody>
                  <a:tcPr>
                    <a:solidFill>
                      <a:schemeClr val="accent2"/>
                    </a:solidFill>
                  </a:tcPr>
                </a:tc>
                <a:tc>
                  <a:txBody>
                    <a:bodyPr/>
                    <a:lstStyle/>
                    <a:p>
                      <a:r>
                        <a:rPr lang="en-US" dirty="0" smtClean="0">
                          <a:solidFill>
                            <a:schemeClr val="bg1"/>
                          </a:solidFill>
                        </a:rPr>
                        <a:t>ADJUSTED BUDGET</a:t>
                      </a:r>
                      <a:endParaRPr lang="en-US" dirty="0">
                        <a:solidFill>
                          <a:schemeClr val="bg1"/>
                        </a:solidFill>
                      </a:endParaRPr>
                    </a:p>
                  </a:txBody>
                  <a:tcPr>
                    <a:solidFill>
                      <a:schemeClr val="accent3"/>
                    </a:solidFill>
                  </a:tcPr>
                </a:tc>
                <a:extLst>
                  <a:ext uri="{0D108BD9-81ED-4DB2-BD59-A6C34878D82A}">
                    <a16:rowId xmlns:a16="http://schemas.microsoft.com/office/drawing/2014/main" val="3406592100"/>
                  </a:ext>
                </a:extLst>
              </a:tr>
              <a:tr h="370840">
                <a:tc>
                  <a:txBody>
                    <a:bodyPr/>
                    <a:lstStyle/>
                    <a:p>
                      <a:r>
                        <a:rPr lang="en-US" baseline="0" dirty="0" smtClean="0"/>
                        <a:t>Updated Monthly with data from the GL and Payroll</a:t>
                      </a:r>
                    </a:p>
                    <a:p>
                      <a:r>
                        <a:rPr lang="en-US" baseline="0" dirty="0" smtClean="0"/>
                        <a:t>Read Only</a:t>
                      </a:r>
                      <a:endParaRPr lang="en-US" baseline="0" dirty="0" smtClean="0">
                        <a:solidFill>
                          <a:sysClr val="windowText" lastClr="000000"/>
                        </a:solidFill>
                      </a:endParaRPr>
                    </a:p>
                  </a:txBody>
                  <a:tcPr/>
                </a:tc>
                <a:tc>
                  <a:txBody>
                    <a:bodyPr/>
                    <a:lstStyle/>
                    <a:p>
                      <a:r>
                        <a:rPr lang="en-US" dirty="0" smtClean="0"/>
                        <a:t>The approved Budget for</a:t>
                      </a:r>
                      <a:r>
                        <a:rPr lang="en-US" baseline="0" dirty="0" smtClean="0"/>
                        <a:t> the current Fiscal Year.</a:t>
                      </a:r>
                    </a:p>
                    <a:p>
                      <a:r>
                        <a:rPr lang="en-US" baseline="0" dirty="0" smtClean="0"/>
                        <a:t>Read Only</a:t>
                      </a:r>
                      <a:endParaRPr lang="en-US" dirty="0">
                        <a:solidFill>
                          <a:sysClr val="windowText" lastClr="000000"/>
                        </a:solidFill>
                      </a:endParaRPr>
                    </a:p>
                  </a:txBody>
                  <a:tcPr>
                    <a:solidFill>
                      <a:schemeClr val="accent2">
                        <a:lumMod val="20000"/>
                        <a:lumOff val="80000"/>
                      </a:schemeClr>
                    </a:solidFill>
                  </a:tcPr>
                </a:tc>
                <a:tc>
                  <a:txBody>
                    <a:bodyPr/>
                    <a:lstStyle/>
                    <a:p>
                      <a:r>
                        <a:rPr lang="en-US" dirty="0" smtClean="0">
                          <a:solidFill>
                            <a:sysClr val="windowText" lastClr="000000"/>
                          </a:solidFill>
                        </a:rPr>
                        <a:t>Any adjustments</a:t>
                      </a:r>
                      <a:r>
                        <a:rPr lang="en-US" baseline="0" dirty="0" smtClean="0">
                          <a:solidFill>
                            <a:sysClr val="windowText" lastClr="000000"/>
                          </a:solidFill>
                        </a:rPr>
                        <a:t> to the budget made throughout the year.</a:t>
                      </a:r>
                    </a:p>
                    <a:p>
                      <a:r>
                        <a:rPr lang="en-US" baseline="0" dirty="0" smtClean="0">
                          <a:solidFill>
                            <a:sysClr val="windowText" lastClr="000000"/>
                          </a:solidFill>
                        </a:rPr>
                        <a:t>Read-Write</a:t>
                      </a:r>
                      <a:endParaRPr lang="en-US" dirty="0">
                        <a:solidFill>
                          <a:sysClr val="windowText" lastClr="000000"/>
                        </a:solidFill>
                      </a:endParaRPr>
                    </a:p>
                  </a:txBody>
                  <a:tcPr>
                    <a:solidFill>
                      <a:schemeClr val="accent3">
                        <a:lumMod val="20000"/>
                        <a:lumOff val="80000"/>
                      </a:schemeClr>
                    </a:solidFill>
                  </a:tcPr>
                </a:tc>
                <a:extLst>
                  <a:ext uri="{0D108BD9-81ED-4DB2-BD59-A6C34878D82A}">
                    <a16:rowId xmlns:a16="http://schemas.microsoft.com/office/drawing/2014/main" val="1520631893"/>
                  </a:ext>
                </a:extLst>
              </a:tr>
            </a:tbl>
          </a:graphicData>
        </a:graphic>
      </p:graphicFrame>
    </p:spTree>
    <p:extLst>
      <p:ext uri="{BB962C8B-B14F-4D97-AF65-F5344CB8AC3E}">
        <p14:creationId xmlns:p14="http://schemas.microsoft.com/office/powerpoint/2010/main" val="12711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Update hours – if necessary to adjust compensation and </a:t>
            </a:r>
            <a:r>
              <a:rPr lang="en-US" dirty="0" err="1" smtClean="0"/>
              <a:t>fte</a:t>
            </a:r>
            <a:endParaRPr lang="en-US" dirty="0"/>
          </a:p>
        </p:txBody>
      </p:sp>
      <p:pic>
        <p:nvPicPr>
          <p:cNvPr id="4" name="Content Placeholder 3"/>
          <p:cNvPicPr>
            <a:picLocks noGrp="1" noChangeAspect="1"/>
          </p:cNvPicPr>
          <p:nvPr>
            <p:ph idx="1"/>
          </p:nvPr>
        </p:nvPicPr>
        <p:blipFill>
          <a:blip r:embed="rId2"/>
          <a:stretch>
            <a:fillRect/>
          </a:stretch>
        </p:blipFill>
        <p:spPr>
          <a:xfrm>
            <a:off x="685800" y="3301264"/>
            <a:ext cx="10820400" cy="3261916"/>
          </a:xfrm>
          <a:prstGeom prst="rect">
            <a:avLst/>
          </a:prstGeom>
        </p:spPr>
      </p:pic>
    </p:spTree>
    <p:extLst>
      <p:ext uri="{BB962C8B-B14F-4D97-AF65-F5344CB8AC3E}">
        <p14:creationId xmlns:p14="http://schemas.microsoft.com/office/powerpoint/2010/main" val="3056644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729" y="414749"/>
            <a:ext cx="8610600" cy="1293028"/>
          </a:xfrm>
        </p:spPr>
        <p:txBody>
          <a:bodyPr/>
          <a:lstStyle/>
          <a:p>
            <a:r>
              <a:rPr lang="en-US" dirty="0" smtClean="0"/>
              <a:t>Employee master data correction</a:t>
            </a:r>
            <a:endParaRPr lang="en-US" dirty="0"/>
          </a:p>
        </p:txBody>
      </p:sp>
      <p:pic>
        <p:nvPicPr>
          <p:cNvPr id="4" name="Content Placeholder 3"/>
          <p:cNvPicPr>
            <a:picLocks noGrp="1" noChangeAspect="1"/>
          </p:cNvPicPr>
          <p:nvPr>
            <p:ph idx="1"/>
          </p:nvPr>
        </p:nvPicPr>
        <p:blipFill>
          <a:blip r:embed="rId2"/>
          <a:stretch>
            <a:fillRect/>
          </a:stretch>
        </p:blipFill>
        <p:spPr>
          <a:xfrm>
            <a:off x="775448" y="3478748"/>
            <a:ext cx="10820400" cy="2189773"/>
          </a:xfrm>
          <a:prstGeom prst="rect">
            <a:avLst/>
          </a:prstGeom>
        </p:spPr>
      </p:pic>
      <p:sp>
        <p:nvSpPr>
          <p:cNvPr id="5" name="TextBox 4"/>
          <p:cNvSpPr txBox="1"/>
          <p:nvPr/>
        </p:nvSpPr>
        <p:spPr>
          <a:xfrm>
            <a:off x="775448" y="1902975"/>
            <a:ext cx="11311622" cy="923330"/>
          </a:xfrm>
          <a:prstGeom prst="rect">
            <a:avLst/>
          </a:prstGeom>
          <a:noFill/>
        </p:spPr>
        <p:txBody>
          <a:bodyPr wrap="square" rtlCol="0">
            <a:spAutoFit/>
          </a:bodyPr>
          <a:lstStyle/>
          <a:p>
            <a:r>
              <a:rPr lang="en-US" dirty="0" smtClean="0"/>
              <a:t>From time to time, the data received from the HR system is not the most up to date, or accurate. This form allows updating key elements in the employees Master data and recalculate the forecast based on it.</a:t>
            </a:r>
            <a:endParaRPr lang="en-US" dirty="0"/>
          </a:p>
        </p:txBody>
      </p:sp>
      <p:sp>
        <p:nvSpPr>
          <p:cNvPr id="7" name="Rounded Rectangle 6"/>
          <p:cNvSpPr/>
          <p:nvPr/>
        </p:nvSpPr>
        <p:spPr>
          <a:xfrm>
            <a:off x="2458571" y="5980305"/>
            <a:ext cx="7454154" cy="340659"/>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3. Click on the SUBMIT button</a:t>
            </a:r>
            <a:endParaRPr lang="en-US" sz="1200" dirty="0">
              <a:solidFill>
                <a:schemeClr val="tx1"/>
              </a:solidFill>
            </a:endParaRPr>
          </a:p>
        </p:txBody>
      </p:sp>
      <p:sp>
        <p:nvSpPr>
          <p:cNvPr id="8" name="Rounded Rectangular Callout 7"/>
          <p:cNvSpPr/>
          <p:nvPr/>
        </p:nvSpPr>
        <p:spPr>
          <a:xfrm>
            <a:off x="1219201" y="2982197"/>
            <a:ext cx="1326776" cy="289921"/>
          </a:xfrm>
          <a:prstGeom prst="wedgeRoundRectCallout">
            <a:avLst>
              <a:gd name="adj1" fmla="val 90470"/>
              <a:gd name="adj2" fmla="val 44318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a:solidFill>
                  <a:schemeClr val="tx1"/>
                </a:solidFill>
              </a:rPr>
              <a:t>1. Select YES</a:t>
            </a:r>
            <a:endParaRPr lang="en-US" sz="1200" dirty="0">
              <a:solidFill>
                <a:schemeClr val="tx1"/>
              </a:solidFill>
            </a:endParaRPr>
          </a:p>
        </p:txBody>
      </p:sp>
      <p:sp>
        <p:nvSpPr>
          <p:cNvPr id="9" name="Rounded Rectangular Callout 8"/>
          <p:cNvSpPr/>
          <p:nvPr/>
        </p:nvSpPr>
        <p:spPr>
          <a:xfrm>
            <a:off x="4778188" y="2961348"/>
            <a:ext cx="4670611" cy="277776"/>
          </a:xfrm>
          <a:prstGeom prst="wedgeRoundRectCallout">
            <a:avLst>
              <a:gd name="adj1" fmla="val 82600"/>
              <a:gd name="adj2" fmla="val 427043"/>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2</a:t>
            </a:r>
            <a:r>
              <a:rPr lang="en-US" sz="1200" dirty="0">
                <a:solidFill>
                  <a:schemeClr val="tx1"/>
                </a:solidFill>
              </a:rPr>
              <a:t>. Update the necessary fields</a:t>
            </a:r>
          </a:p>
          <a:p>
            <a:pPr algn="ctr"/>
            <a:endParaRPr lang="en-US" sz="1200" dirty="0">
              <a:solidFill>
                <a:schemeClr val="tx1"/>
              </a:solidFill>
            </a:endParaRPr>
          </a:p>
        </p:txBody>
      </p:sp>
      <p:sp>
        <p:nvSpPr>
          <p:cNvPr id="10" name="Rounded Rectangular Callout 9"/>
          <p:cNvSpPr/>
          <p:nvPr/>
        </p:nvSpPr>
        <p:spPr>
          <a:xfrm>
            <a:off x="4778188" y="2947783"/>
            <a:ext cx="4670611" cy="277776"/>
          </a:xfrm>
          <a:prstGeom prst="wedgeRoundRectCallout">
            <a:avLst>
              <a:gd name="adj1" fmla="val -65384"/>
              <a:gd name="adj2" fmla="val 423816"/>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2</a:t>
            </a:r>
            <a:r>
              <a:rPr lang="en-US" sz="1200" dirty="0">
                <a:solidFill>
                  <a:schemeClr val="tx1"/>
                </a:solidFill>
              </a:rPr>
              <a:t>. Update the necessary fields</a:t>
            </a:r>
          </a:p>
          <a:p>
            <a:pPr algn="ctr"/>
            <a:endParaRPr lang="en-US" sz="1200" dirty="0">
              <a:solidFill>
                <a:schemeClr val="tx1"/>
              </a:solidFill>
            </a:endParaRPr>
          </a:p>
        </p:txBody>
      </p:sp>
    </p:spTree>
    <p:extLst>
      <p:ext uri="{BB962C8B-B14F-4D97-AF65-F5344CB8AC3E}">
        <p14:creationId xmlns:p14="http://schemas.microsoft.com/office/powerpoint/2010/main" val="1806220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12" y="0"/>
            <a:ext cx="8610600" cy="703730"/>
          </a:xfrm>
        </p:spPr>
        <p:txBody>
          <a:bodyPr/>
          <a:lstStyle/>
          <a:p>
            <a:r>
              <a:rPr lang="en-US" dirty="0" smtClean="0"/>
              <a:t>Hedge</a:t>
            </a:r>
            <a:endParaRPr lang="en-US" dirty="0"/>
          </a:p>
        </p:txBody>
      </p:sp>
      <p:pic>
        <p:nvPicPr>
          <p:cNvPr id="5" name="Picture 4"/>
          <p:cNvPicPr>
            <a:picLocks noChangeAspect="1"/>
          </p:cNvPicPr>
          <p:nvPr/>
        </p:nvPicPr>
        <p:blipFill>
          <a:blip r:embed="rId2"/>
          <a:stretch>
            <a:fillRect/>
          </a:stretch>
        </p:blipFill>
        <p:spPr>
          <a:xfrm>
            <a:off x="1958228" y="2554940"/>
            <a:ext cx="7939368" cy="4091828"/>
          </a:xfrm>
          <a:prstGeom prst="rect">
            <a:avLst/>
          </a:prstGeom>
        </p:spPr>
      </p:pic>
      <p:sp>
        <p:nvSpPr>
          <p:cNvPr id="6" name="TextBox 5"/>
          <p:cNvSpPr txBox="1"/>
          <p:nvPr/>
        </p:nvSpPr>
        <p:spPr>
          <a:xfrm>
            <a:off x="730624" y="1631610"/>
            <a:ext cx="11311622" cy="369332"/>
          </a:xfrm>
          <a:prstGeom prst="rect">
            <a:avLst/>
          </a:prstGeom>
          <a:noFill/>
        </p:spPr>
        <p:txBody>
          <a:bodyPr wrap="square" rtlCol="0">
            <a:spAutoFit/>
          </a:bodyPr>
          <a:lstStyle/>
          <a:p>
            <a:r>
              <a:rPr lang="en-US" dirty="0" smtClean="0"/>
              <a:t>Users will be able to add hedge to </a:t>
            </a:r>
            <a:r>
              <a:rPr lang="en-US" dirty="0" err="1" smtClean="0"/>
              <a:t>labour</a:t>
            </a:r>
            <a:r>
              <a:rPr lang="en-US" dirty="0" smtClean="0"/>
              <a:t> accounts in adjusted budget.</a:t>
            </a:r>
            <a:endParaRPr lang="en-US" dirty="0"/>
          </a:p>
        </p:txBody>
      </p:sp>
    </p:spTree>
    <p:extLst>
      <p:ext uri="{BB962C8B-B14F-4D97-AF65-F5344CB8AC3E}">
        <p14:creationId xmlns:p14="http://schemas.microsoft.com/office/powerpoint/2010/main" val="991455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96821"/>
            <a:ext cx="8610600" cy="705839"/>
          </a:xfrm>
        </p:spPr>
        <p:txBody>
          <a:bodyPr>
            <a:normAutofit/>
          </a:bodyPr>
          <a:lstStyle/>
          <a:p>
            <a:r>
              <a:rPr lang="en-US" sz="4000" dirty="0" smtClean="0"/>
              <a:t>Hyperion Adjusted Budget</a:t>
            </a:r>
            <a:endParaRPr lang="en-US" sz="4000" dirty="0"/>
          </a:p>
        </p:txBody>
      </p:sp>
      <p:sp>
        <p:nvSpPr>
          <p:cNvPr id="3" name="Subtitle 2"/>
          <p:cNvSpPr>
            <a:spLocks noGrp="1"/>
          </p:cNvSpPr>
          <p:nvPr>
            <p:ph idx="1"/>
          </p:nvPr>
        </p:nvSpPr>
        <p:spPr>
          <a:xfrm>
            <a:off x="784411" y="1369807"/>
            <a:ext cx="10820400" cy="4024125"/>
          </a:xfrm>
        </p:spPr>
        <p:txBody>
          <a:bodyPr>
            <a:noAutofit/>
          </a:bodyPr>
          <a:lstStyle/>
          <a:p>
            <a:r>
              <a:rPr lang="en-US" dirty="0"/>
              <a:t>The Hyperion Adjusted Budget module provides users with functionality to copy data from the Actuals or Original Budget scenarios into the Adjusted Budget scenario and update forecast values in the adjusted budget scenario, as a tool to maintain a balanced budget at the end of the year.</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54271865"/>
              </p:ext>
            </p:extLst>
          </p:nvPr>
        </p:nvGraphicFramePr>
        <p:xfrm>
          <a:off x="1691341" y="2946867"/>
          <a:ext cx="8127999" cy="1559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56728607"/>
                    </a:ext>
                  </a:extLst>
                </a:gridCol>
                <a:gridCol w="2709333">
                  <a:extLst>
                    <a:ext uri="{9D8B030D-6E8A-4147-A177-3AD203B41FA5}">
                      <a16:colId xmlns:a16="http://schemas.microsoft.com/office/drawing/2014/main" val="535946217"/>
                    </a:ext>
                  </a:extLst>
                </a:gridCol>
                <a:gridCol w="2709333">
                  <a:extLst>
                    <a:ext uri="{9D8B030D-6E8A-4147-A177-3AD203B41FA5}">
                      <a16:colId xmlns:a16="http://schemas.microsoft.com/office/drawing/2014/main" val="4243799573"/>
                    </a:ext>
                  </a:extLst>
                </a:gridCol>
              </a:tblGrid>
              <a:tr h="370840">
                <a:tc>
                  <a:txBody>
                    <a:bodyPr/>
                    <a:lstStyle/>
                    <a:p>
                      <a:r>
                        <a:rPr lang="en-US" dirty="0" smtClean="0">
                          <a:solidFill>
                            <a:schemeClr val="bg1"/>
                          </a:solidFill>
                        </a:rPr>
                        <a:t>ACTUALS</a:t>
                      </a:r>
                      <a:endParaRPr lang="en-US" b="1" dirty="0">
                        <a:solidFill>
                          <a:schemeClr val="bg1"/>
                        </a:solidFill>
                      </a:endParaRPr>
                    </a:p>
                  </a:txBody>
                  <a:tcPr/>
                </a:tc>
                <a:tc>
                  <a:txBody>
                    <a:bodyPr/>
                    <a:lstStyle/>
                    <a:p>
                      <a:r>
                        <a:rPr lang="en-US" dirty="0" smtClean="0">
                          <a:solidFill>
                            <a:schemeClr val="bg1"/>
                          </a:solidFill>
                        </a:rPr>
                        <a:t>ORIGINAL BUDGET</a:t>
                      </a:r>
                      <a:endParaRPr lang="en-US" dirty="0">
                        <a:solidFill>
                          <a:schemeClr val="bg1"/>
                        </a:solidFill>
                      </a:endParaRPr>
                    </a:p>
                  </a:txBody>
                  <a:tcPr>
                    <a:solidFill>
                      <a:schemeClr val="accent2"/>
                    </a:solidFill>
                  </a:tcPr>
                </a:tc>
                <a:tc>
                  <a:txBody>
                    <a:bodyPr/>
                    <a:lstStyle/>
                    <a:p>
                      <a:r>
                        <a:rPr lang="en-US" dirty="0" smtClean="0">
                          <a:solidFill>
                            <a:schemeClr val="bg1"/>
                          </a:solidFill>
                        </a:rPr>
                        <a:t>ADJUSTED BUDGET</a:t>
                      </a:r>
                      <a:endParaRPr lang="en-US" dirty="0">
                        <a:solidFill>
                          <a:schemeClr val="bg1"/>
                        </a:solidFill>
                      </a:endParaRPr>
                    </a:p>
                  </a:txBody>
                  <a:tcPr>
                    <a:solidFill>
                      <a:schemeClr val="accent3"/>
                    </a:solidFill>
                  </a:tcPr>
                </a:tc>
                <a:extLst>
                  <a:ext uri="{0D108BD9-81ED-4DB2-BD59-A6C34878D82A}">
                    <a16:rowId xmlns:a16="http://schemas.microsoft.com/office/drawing/2014/main" val="3406592100"/>
                  </a:ext>
                </a:extLst>
              </a:tr>
              <a:tr h="370840">
                <a:tc>
                  <a:txBody>
                    <a:bodyPr/>
                    <a:lstStyle/>
                    <a:p>
                      <a:r>
                        <a:rPr lang="en-US" baseline="0" dirty="0" smtClean="0"/>
                        <a:t>Updated Monthly with data from the GL and Payroll</a:t>
                      </a:r>
                    </a:p>
                    <a:p>
                      <a:r>
                        <a:rPr lang="en-US" baseline="0" dirty="0" smtClean="0"/>
                        <a:t>Read Only</a:t>
                      </a:r>
                      <a:endParaRPr lang="en-US" baseline="0" dirty="0" smtClean="0">
                        <a:solidFill>
                          <a:sysClr val="windowText" lastClr="000000"/>
                        </a:solidFill>
                      </a:endParaRPr>
                    </a:p>
                  </a:txBody>
                  <a:tcPr/>
                </a:tc>
                <a:tc>
                  <a:txBody>
                    <a:bodyPr/>
                    <a:lstStyle/>
                    <a:p>
                      <a:r>
                        <a:rPr lang="en-US" dirty="0" smtClean="0"/>
                        <a:t>The approved Budget for</a:t>
                      </a:r>
                      <a:r>
                        <a:rPr lang="en-US" baseline="0" dirty="0" smtClean="0"/>
                        <a:t> the current Fiscal Year.</a:t>
                      </a:r>
                    </a:p>
                    <a:p>
                      <a:r>
                        <a:rPr lang="en-US" baseline="0" dirty="0" smtClean="0"/>
                        <a:t>Read Only</a:t>
                      </a:r>
                      <a:endParaRPr lang="en-US" dirty="0">
                        <a:solidFill>
                          <a:sysClr val="windowText" lastClr="000000"/>
                        </a:solidFill>
                      </a:endParaRPr>
                    </a:p>
                  </a:txBody>
                  <a:tcPr>
                    <a:solidFill>
                      <a:schemeClr val="accent2">
                        <a:lumMod val="20000"/>
                        <a:lumOff val="80000"/>
                      </a:schemeClr>
                    </a:solidFill>
                  </a:tcPr>
                </a:tc>
                <a:tc>
                  <a:txBody>
                    <a:bodyPr/>
                    <a:lstStyle/>
                    <a:p>
                      <a:r>
                        <a:rPr lang="en-US" dirty="0" smtClean="0">
                          <a:solidFill>
                            <a:sysClr val="windowText" lastClr="000000"/>
                          </a:solidFill>
                        </a:rPr>
                        <a:t>Any adjustments</a:t>
                      </a:r>
                      <a:r>
                        <a:rPr lang="en-US" baseline="0" dirty="0" smtClean="0">
                          <a:solidFill>
                            <a:sysClr val="windowText" lastClr="000000"/>
                          </a:solidFill>
                        </a:rPr>
                        <a:t> to the budget made throughout the year.</a:t>
                      </a:r>
                    </a:p>
                    <a:p>
                      <a:r>
                        <a:rPr lang="en-US" baseline="0" dirty="0" smtClean="0">
                          <a:solidFill>
                            <a:sysClr val="windowText" lastClr="000000"/>
                          </a:solidFill>
                        </a:rPr>
                        <a:t>Read-Write</a:t>
                      </a:r>
                      <a:endParaRPr lang="en-US" dirty="0">
                        <a:solidFill>
                          <a:sysClr val="windowText" lastClr="000000"/>
                        </a:solidFill>
                      </a:endParaRPr>
                    </a:p>
                  </a:txBody>
                  <a:tcPr>
                    <a:solidFill>
                      <a:schemeClr val="accent3">
                        <a:lumMod val="20000"/>
                        <a:lumOff val="80000"/>
                      </a:schemeClr>
                    </a:solidFill>
                  </a:tcPr>
                </a:tc>
                <a:extLst>
                  <a:ext uri="{0D108BD9-81ED-4DB2-BD59-A6C34878D82A}">
                    <a16:rowId xmlns:a16="http://schemas.microsoft.com/office/drawing/2014/main" val="1520631893"/>
                  </a:ext>
                </a:extLst>
              </a:tr>
            </a:tbl>
          </a:graphicData>
        </a:graphic>
      </p:graphicFrame>
      <p:sp>
        <p:nvSpPr>
          <p:cNvPr id="6" name="Curved Up Arrow 5"/>
          <p:cNvSpPr/>
          <p:nvPr/>
        </p:nvSpPr>
        <p:spPr>
          <a:xfrm>
            <a:off x="3581400" y="4506427"/>
            <a:ext cx="5410200" cy="21812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6087037" y="4506427"/>
            <a:ext cx="1622612" cy="115926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39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96821"/>
            <a:ext cx="8610600" cy="705839"/>
          </a:xfrm>
        </p:spPr>
        <p:txBody>
          <a:bodyPr>
            <a:normAutofit fontScale="90000"/>
          </a:bodyPr>
          <a:lstStyle/>
          <a:p>
            <a:r>
              <a:rPr lang="en-US" sz="4000" dirty="0" smtClean="0"/>
              <a:t>Hyperion Adjusted Budget</a:t>
            </a:r>
            <a:br>
              <a:rPr lang="en-US" sz="4000" dirty="0" smtClean="0"/>
            </a:br>
            <a:r>
              <a:rPr lang="en-US" dirty="0" smtClean="0"/>
              <a:t>pre-population</a:t>
            </a:r>
            <a:endParaRPr lang="en-US" sz="4000" dirty="0"/>
          </a:p>
        </p:txBody>
      </p:sp>
      <p:sp>
        <p:nvSpPr>
          <p:cNvPr id="3" name="Subtitle 2"/>
          <p:cNvSpPr>
            <a:spLocks noGrp="1"/>
          </p:cNvSpPr>
          <p:nvPr>
            <p:ph idx="1"/>
          </p:nvPr>
        </p:nvSpPr>
        <p:spPr>
          <a:xfrm>
            <a:off x="784411" y="1369807"/>
            <a:ext cx="10820400" cy="4024125"/>
          </a:xfrm>
        </p:spPr>
        <p:txBody>
          <a:bodyPr>
            <a:noAutofit/>
          </a:bodyPr>
          <a:lstStyle/>
          <a:p>
            <a:r>
              <a:rPr lang="en-US" dirty="0" smtClean="0"/>
              <a:t>At the beginning of the Fiscal Year, the Approved Budget is copied to Adjusted Budget.</a:t>
            </a:r>
          </a:p>
          <a:p>
            <a:r>
              <a:rPr lang="en-US" dirty="0" smtClean="0"/>
              <a:t>This includes the </a:t>
            </a:r>
            <a:r>
              <a:rPr lang="en-US" dirty="0" err="1" smtClean="0"/>
              <a:t>Labour</a:t>
            </a:r>
            <a:r>
              <a:rPr lang="en-US" dirty="0" smtClean="0"/>
              <a:t> master data that was used at the time of budgeting.</a:t>
            </a:r>
          </a:p>
          <a:p>
            <a:r>
              <a:rPr lang="en-US" dirty="0" err="1" smtClean="0"/>
              <a:t>Labour</a:t>
            </a:r>
            <a:r>
              <a:rPr lang="en-US" dirty="0" smtClean="0"/>
              <a:t> assumptions are updated in Adjusted Budget at the beginning of the year, so reforecasting </a:t>
            </a:r>
            <a:r>
              <a:rPr lang="en-US" dirty="0" err="1" smtClean="0"/>
              <a:t>labour</a:t>
            </a:r>
            <a:r>
              <a:rPr lang="en-US" dirty="0" smtClean="0"/>
              <a:t> will consider updated assumptions.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00078062"/>
              </p:ext>
            </p:extLst>
          </p:nvPr>
        </p:nvGraphicFramePr>
        <p:xfrm>
          <a:off x="1723239" y="3834372"/>
          <a:ext cx="8127999" cy="1559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56728607"/>
                    </a:ext>
                  </a:extLst>
                </a:gridCol>
                <a:gridCol w="2709333">
                  <a:extLst>
                    <a:ext uri="{9D8B030D-6E8A-4147-A177-3AD203B41FA5}">
                      <a16:colId xmlns:a16="http://schemas.microsoft.com/office/drawing/2014/main" val="535946217"/>
                    </a:ext>
                  </a:extLst>
                </a:gridCol>
                <a:gridCol w="2709333">
                  <a:extLst>
                    <a:ext uri="{9D8B030D-6E8A-4147-A177-3AD203B41FA5}">
                      <a16:colId xmlns:a16="http://schemas.microsoft.com/office/drawing/2014/main" val="4243799573"/>
                    </a:ext>
                  </a:extLst>
                </a:gridCol>
              </a:tblGrid>
              <a:tr h="370840">
                <a:tc>
                  <a:txBody>
                    <a:bodyPr/>
                    <a:lstStyle/>
                    <a:p>
                      <a:r>
                        <a:rPr lang="en-US" dirty="0" smtClean="0">
                          <a:solidFill>
                            <a:schemeClr val="bg1"/>
                          </a:solidFill>
                        </a:rPr>
                        <a:t>ACTUALS</a:t>
                      </a:r>
                      <a:endParaRPr lang="en-US" b="1" dirty="0">
                        <a:solidFill>
                          <a:schemeClr val="bg1"/>
                        </a:solidFill>
                      </a:endParaRPr>
                    </a:p>
                  </a:txBody>
                  <a:tcPr/>
                </a:tc>
                <a:tc>
                  <a:txBody>
                    <a:bodyPr/>
                    <a:lstStyle/>
                    <a:p>
                      <a:r>
                        <a:rPr lang="en-US" dirty="0" smtClean="0">
                          <a:solidFill>
                            <a:schemeClr val="bg1"/>
                          </a:solidFill>
                        </a:rPr>
                        <a:t>ORIGINAL BUDGET</a:t>
                      </a:r>
                      <a:endParaRPr lang="en-US" dirty="0">
                        <a:solidFill>
                          <a:schemeClr val="bg1"/>
                        </a:solidFill>
                      </a:endParaRPr>
                    </a:p>
                  </a:txBody>
                  <a:tcPr>
                    <a:solidFill>
                      <a:schemeClr val="accent2"/>
                    </a:solidFill>
                  </a:tcPr>
                </a:tc>
                <a:tc>
                  <a:txBody>
                    <a:bodyPr/>
                    <a:lstStyle/>
                    <a:p>
                      <a:r>
                        <a:rPr lang="en-US" dirty="0" smtClean="0">
                          <a:solidFill>
                            <a:schemeClr val="bg1"/>
                          </a:solidFill>
                        </a:rPr>
                        <a:t>ADJUSTED BUDGET</a:t>
                      </a:r>
                      <a:endParaRPr lang="en-US" dirty="0">
                        <a:solidFill>
                          <a:schemeClr val="bg1"/>
                        </a:solidFill>
                      </a:endParaRPr>
                    </a:p>
                  </a:txBody>
                  <a:tcPr>
                    <a:solidFill>
                      <a:schemeClr val="accent3"/>
                    </a:solidFill>
                  </a:tcPr>
                </a:tc>
                <a:extLst>
                  <a:ext uri="{0D108BD9-81ED-4DB2-BD59-A6C34878D82A}">
                    <a16:rowId xmlns:a16="http://schemas.microsoft.com/office/drawing/2014/main" val="3406592100"/>
                  </a:ext>
                </a:extLst>
              </a:tr>
              <a:tr h="370840">
                <a:tc>
                  <a:txBody>
                    <a:bodyPr/>
                    <a:lstStyle/>
                    <a:p>
                      <a:r>
                        <a:rPr lang="en-US" baseline="0" dirty="0" smtClean="0"/>
                        <a:t>Updated Monthly with data from the GL and Payroll</a:t>
                      </a:r>
                    </a:p>
                    <a:p>
                      <a:r>
                        <a:rPr lang="en-US" baseline="0" dirty="0" smtClean="0"/>
                        <a:t>Read Only</a:t>
                      </a:r>
                      <a:endParaRPr lang="en-US" baseline="0" dirty="0" smtClean="0">
                        <a:solidFill>
                          <a:sysClr val="windowText" lastClr="000000"/>
                        </a:solidFill>
                      </a:endParaRPr>
                    </a:p>
                  </a:txBody>
                  <a:tcPr/>
                </a:tc>
                <a:tc>
                  <a:txBody>
                    <a:bodyPr/>
                    <a:lstStyle/>
                    <a:p>
                      <a:r>
                        <a:rPr lang="en-US" dirty="0" smtClean="0"/>
                        <a:t>The approved Budget for</a:t>
                      </a:r>
                      <a:r>
                        <a:rPr lang="en-US" baseline="0" dirty="0" smtClean="0"/>
                        <a:t> the current Fiscal Year.</a:t>
                      </a:r>
                    </a:p>
                    <a:p>
                      <a:r>
                        <a:rPr lang="en-US" baseline="0" dirty="0" smtClean="0"/>
                        <a:t>Read Only</a:t>
                      </a:r>
                      <a:endParaRPr lang="en-US" dirty="0">
                        <a:solidFill>
                          <a:sysClr val="windowText" lastClr="000000"/>
                        </a:solidFill>
                      </a:endParaRPr>
                    </a:p>
                  </a:txBody>
                  <a:tcPr>
                    <a:solidFill>
                      <a:schemeClr val="accent2">
                        <a:lumMod val="20000"/>
                        <a:lumOff val="80000"/>
                      </a:schemeClr>
                    </a:solidFill>
                  </a:tcPr>
                </a:tc>
                <a:tc>
                  <a:txBody>
                    <a:bodyPr/>
                    <a:lstStyle/>
                    <a:p>
                      <a:r>
                        <a:rPr lang="en-US" dirty="0" smtClean="0">
                          <a:solidFill>
                            <a:sysClr val="windowText" lastClr="000000"/>
                          </a:solidFill>
                        </a:rPr>
                        <a:t>Any adjustments</a:t>
                      </a:r>
                      <a:r>
                        <a:rPr lang="en-US" baseline="0" dirty="0" smtClean="0">
                          <a:solidFill>
                            <a:sysClr val="windowText" lastClr="000000"/>
                          </a:solidFill>
                        </a:rPr>
                        <a:t> to the budget made throughout the year.</a:t>
                      </a:r>
                    </a:p>
                    <a:p>
                      <a:r>
                        <a:rPr lang="en-US" baseline="0" dirty="0" smtClean="0">
                          <a:solidFill>
                            <a:sysClr val="windowText" lastClr="000000"/>
                          </a:solidFill>
                        </a:rPr>
                        <a:t>Read-Write</a:t>
                      </a:r>
                      <a:endParaRPr lang="en-US" dirty="0">
                        <a:solidFill>
                          <a:sysClr val="windowText" lastClr="000000"/>
                        </a:solidFill>
                      </a:endParaRPr>
                    </a:p>
                  </a:txBody>
                  <a:tcPr>
                    <a:solidFill>
                      <a:schemeClr val="accent3">
                        <a:lumMod val="20000"/>
                        <a:lumOff val="80000"/>
                      </a:schemeClr>
                    </a:solidFill>
                  </a:tcPr>
                </a:tc>
                <a:extLst>
                  <a:ext uri="{0D108BD9-81ED-4DB2-BD59-A6C34878D82A}">
                    <a16:rowId xmlns:a16="http://schemas.microsoft.com/office/drawing/2014/main" val="1520631893"/>
                  </a:ext>
                </a:extLst>
              </a:tr>
            </a:tbl>
          </a:graphicData>
        </a:graphic>
      </p:graphicFrame>
      <p:sp>
        <p:nvSpPr>
          <p:cNvPr id="7" name="Curved Up Arrow 6"/>
          <p:cNvSpPr/>
          <p:nvPr/>
        </p:nvSpPr>
        <p:spPr>
          <a:xfrm>
            <a:off x="6118935" y="5393932"/>
            <a:ext cx="1622612" cy="115926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10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927" y="0"/>
            <a:ext cx="8610600" cy="1293028"/>
          </a:xfrm>
        </p:spPr>
        <p:txBody>
          <a:bodyPr/>
          <a:lstStyle/>
          <a:p>
            <a:r>
              <a:rPr lang="en-US" dirty="0" smtClean="0"/>
              <a:t>Adjusted Budget Report</a:t>
            </a:r>
            <a:endParaRPr lang="en-US" dirty="0"/>
          </a:p>
        </p:txBody>
      </p:sp>
      <p:pic>
        <p:nvPicPr>
          <p:cNvPr id="4" name="Content Placeholder 3"/>
          <p:cNvPicPr>
            <a:picLocks noGrp="1" noChangeAspect="1"/>
          </p:cNvPicPr>
          <p:nvPr>
            <p:ph idx="1"/>
          </p:nvPr>
        </p:nvPicPr>
        <p:blipFill>
          <a:blip r:embed="rId2"/>
          <a:stretch>
            <a:fillRect/>
          </a:stretch>
        </p:blipFill>
        <p:spPr>
          <a:xfrm>
            <a:off x="972127" y="2065662"/>
            <a:ext cx="10820400" cy="3541929"/>
          </a:xfrm>
          <a:prstGeom prst="rect">
            <a:avLst/>
          </a:prstGeom>
        </p:spPr>
      </p:pic>
      <p:sp>
        <p:nvSpPr>
          <p:cNvPr id="3" name="TextBox 2"/>
          <p:cNvSpPr txBox="1"/>
          <p:nvPr/>
        </p:nvSpPr>
        <p:spPr>
          <a:xfrm>
            <a:off x="2489199" y="954597"/>
            <a:ext cx="9499716" cy="923330"/>
          </a:xfrm>
          <a:prstGeom prst="rect">
            <a:avLst/>
          </a:prstGeom>
          <a:noFill/>
        </p:spPr>
        <p:txBody>
          <a:bodyPr wrap="none" rtlCol="0">
            <a:spAutoFit/>
          </a:bodyPr>
          <a:lstStyle/>
          <a:p>
            <a:pPr algn="r"/>
            <a:r>
              <a:rPr lang="en-US" dirty="0" smtClean="0"/>
              <a:t>Summary of Year to Date Actuals, Original Budget and Adjusted Budget</a:t>
            </a:r>
          </a:p>
          <a:p>
            <a:pPr algn="r"/>
            <a:r>
              <a:rPr lang="en-US" dirty="0" smtClean="0"/>
              <a:t>Reports the variances between total Original Budget, Actuals  and Adjusted Budget</a:t>
            </a:r>
          </a:p>
          <a:p>
            <a:pPr algn="r"/>
            <a:r>
              <a:rPr lang="en-US" dirty="0" smtClean="0"/>
              <a:t>facilitating the budget balancing process.                                                                         </a:t>
            </a:r>
            <a:endParaRPr lang="en-US" dirty="0"/>
          </a:p>
        </p:txBody>
      </p:sp>
      <p:grpSp>
        <p:nvGrpSpPr>
          <p:cNvPr id="9" name="Group 8"/>
          <p:cNvGrpSpPr/>
          <p:nvPr/>
        </p:nvGrpSpPr>
        <p:grpSpPr>
          <a:xfrm>
            <a:off x="972127" y="2678546"/>
            <a:ext cx="10820400" cy="3979887"/>
            <a:chOff x="972127" y="2678546"/>
            <a:chExt cx="10820400" cy="3979887"/>
          </a:xfrm>
        </p:grpSpPr>
        <p:sp>
          <p:nvSpPr>
            <p:cNvPr id="5" name="Rounded Rectangle 4"/>
            <p:cNvSpPr/>
            <p:nvPr/>
          </p:nvSpPr>
          <p:spPr>
            <a:xfrm>
              <a:off x="5209309" y="2678546"/>
              <a:ext cx="1847272" cy="28817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972127" y="5817924"/>
              <a:ext cx="4237182" cy="840509"/>
            </a:xfrm>
            <a:prstGeom prst="wedgeRoundRectCallout">
              <a:avLst>
                <a:gd name="adj1" fmla="val 56067"/>
                <a:gd name="adj2" fmla="val -81456"/>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At the beginning of the Fiscal Year, the Adjusted Budget is set up to be identical to the Original Budget, therefore No Variance </a:t>
              </a:r>
              <a:endParaRPr lang="en-US" sz="1400" b="1" dirty="0"/>
            </a:p>
          </p:txBody>
        </p:sp>
        <p:sp>
          <p:nvSpPr>
            <p:cNvPr id="7" name="Rounded Rectangle 6"/>
            <p:cNvSpPr/>
            <p:nvPr/>
          </p:nvSpPr>
          <p:spPr>
            <a:xfrm>
              <a:off x="8169573" y="2710875"/>
              <a:ext cx="1847272" cy="28817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7555345" y="5795326"/>
              <a:ext cx="4237182" cy="840509"/>
            </a:xfrm>
            <a:prstGeom prst="wedgeRoundRectCallout">
              <a:avLst>
                <a:gd name="adj1" fmla="val 7239"/>
                <a:gd name="adj2" fmla="val -79258"/>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Year To date Variance indicates the state of Operations YTD compared to the Original Budget. </a:t>
              </a:r>
              <a:endParaRPr lang="en-US" sz="1400" b="1" dirty="0"/>
            </a:p>
          </p:txBody>
        </p:sp>
      </p:grpSp>
    </p:spTree>
    <p:extLst>
      <p:ext uri="{BB962C8B-B14F-4D97-AF65-F5344CB8AC3E}">
        <p14:creationId xmlns:p14="http://schemas.microsoft.com/office/powerpoint/2010/main" val="16209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927" y="0"/>
            <a:ext cx="8610600" cy="1293028"/>
          </a:xfrm>
        </p:spPr>
        <p:txBody>
          <a:bodyPr/>
          <a:lstStyle/>
          <a:p>
            <a:r>
              <a:rPr lang="en-US" dirty="0" smtClean="0"/>
              <a:t>Adjusted Budget Report</a:t>
            </a:r>
            <a:endParaRPr lang="en-US" dirty="0"/>
          </a:p>
        </p:txBody>
      </p:sp>
      <p:pic>
        <p:nvPicPr>
          <p:cNvPr id="4" name="Content Placeholder 3"/>
          <p:cNvPicPr>
            <a:picLocks noGrp="1" noChangeAspect="1"/>
          </p:cNvPicPr>
          <p:nvPr>
            <p:ph idx="1"/>
          </p:nvPr>
        </p:nvPicPr>
        <p:blipFill>
          <a:blip r:embed="rId2"/>
          <a:stretch>
            <a:fillRect/>
          </a:stretch>
        </p:blipFill>
        <p:spPr>
          <a:xfrm>
            <a:off x="972127" y="2065662"/>
            <a:ext cx="10820400" cy="3541929"/>
          </a:xfrm>
          <a:prstGeom prst="rect">
            <a:avLst/>
          </a:prstGeom>
        </p:spPr>
      </p:pic>
      <p:sp>
        <p:nvSpPr>
          <p:cNvPr id="3" name="TextBox 2"/>
          <p:cNvSpPr txBox="1"/>
          <p:nvPr/>
        </p:nvSpPr>
        <p:spPr>
          <a:xfrm>
            <a:off x="2489199" y="954597"/>
            <a:ext cx="9499716" cy="923330"/>
          </a:xfrm>
          <a:prstGeom prst="rect">
            <a:avLst/>
          </a:prstGeom>
          <a:noFill/>
        </p:spPr>
        <p:txBody>
          <a:bodyPr wrap="none" rtlCol="0">
            <a:spAutoFit/>
          </a:bodyPr>
          <a:lstStyle/>
          <a:p>
            <a:pPr algn="r"/>
            <a:r>
              <a:rPr lang="en-US" dirty="0" smtClean="0"/>
              <a:t>Summary of Year to Date Actuals, Original Budget and Adjusted Budget</a:t>
            </a:r>
          </a:p>
          <a:p>
            <a:pPr algn="r"/>
            <a:r>
              <a:rPr lang="en-US" dirty="0" smtClean="0"/>
              <a:t>Reports the variances between total Original Budget, Actuals  and Adjusted Budget</a:t>
            </a:r>
          </a:p>
          <a:p>
            <a:pPr algn="r"/>
            <a:r>
              <a:rPr lang="en-US" dirty="0" smtClean="0"/>
              <a:t>facilitating the budget balancing process.                                                                         </a:t>
            </a:r>
            <a:endParaRPr lang="en-US" dirty="0"/>
          </a:p>
        </p:txBody>
      </p:sp>
      <p:grpSp>
        <p:nvGrpSpPr>
          <p:cNvPr id="7" name="Group 6"/>
          <p:cNvGrpSpPr/>
          <p:nvPr/>
        </p:nvGrpSpPr>
        <p:grpSpPr>
          <a:xfrm>
            <a:off x="212650" y="2678546"/>
            <a:ext cx="6843931" cy="3979887"/>
            <a:chOff x="212650" y="2678546"/>
            <a:chExt cx="6843931" cy="3979887"/>
          </a:xfrm>
        </p:grpSpPr>
        <p:sp>
          <p:nvSpPr>
            <p:cNvPr id="5" name="Rounded Rectangle 4"/>
            <p:cNvSpPr/>
            <p:nvPr/>
          </p:nvSpPr>
          <p:spPr>
            <a:xfrm>
              <a:off x="5209309" y="2678546"/>
              <a:ext cx="1847272" cy="28817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212650" y="5817924"/>
              <a:ext cx="5805377" cy="840509"/>
            </a:xfrm>
            <a:prstGeom prst="wedgeRoundRectCallout">
              <a:avLst>
                <a:gd name="adj1" fmla="val 56067"/>
                <a:gd name="adj2" fmla="val -81456"/>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Negative Variance indicate a DEFICIT which needs to be managed in the Adjusted Budget. Positive Variance indicate a SURPLUS indicating the adjusted budget is projecting SAVINGS in a particular account</a:t>
              </a:r>
              <a:endParaRPr lang="en-US" sz="1400" b="1" dirty="0"/>
            </a:p>
          </p:txBody>
        </p:sp>
      </p:grpSp>
    </p:spTree>
    <p:extLst>
      <p:ext uri="{BB962C8B-B14F-4D97-AF65-F5344CB8AC3E}">
        <p14:creationId xmlns:p14="http://schemas.microsoft.com/office/powerpoint/2010/main" val="262195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927" y="0"/>
            <a:ext cx="8610600" cy="1293028"/>
          </a:xfrm>
        </p:spPr>
        <p:txBody>
          <a:bodyPr/>
          <a:lstStyle/>
          <a:p>
            <a:r>
              <a:rPr lang="en-US" dirty="0" smtClean="0"/>
              <a:t>Adjusted Budget Report</a:t>
            </a:r>
            <a:endParaRPr lang="en-US" dirty="0"/>
          </a:p>
        </p:txBody>
      </p:sp>
      <p:pic>
        <p:nvPicPr>
          <p:cNvPr id="4" name="Content Placeholder 3"/>
          <p:cNvPicPr>
            <a:picLocks noGrp="1" noChangeAspect="1"/>
          </p:cNvPicPr>
          <p:nvPr>
            <p:ph idx="1"/>
          </p:nvPr>
        </p:nvPicPr>
        <p:blipFill>
          <a:blip r:embed="rId2"/>
          <a:stretch>
            <a:fillRect/>
          </a:stretch>
        </p:blipFill>
        <p:spPr>
          <a:xfrm>
            <a:off x="972127" y="2065662"/>
            <a:ext cx="10820400" cy="3541929"/>
          </a:xfrm>
          <a:prstGeom prst="rect">
            <a:avLst/>
          </a:prstGeom>
        </p:spPr>
      </p:pic>
      <p:sp>
        <p:nvSpPr>
          <p:cNvPr id="3" name="TextBox 2"/>
          <p:cNvSpPr txBox="1"/>
          <p:nvPr/>
        </p:nvSpPr>
        <p:spPr>
          <a:xfrm>
            <a:off x="2489199" y="954597"/>
            <a:ext cx="9499716" cy="923330"/>
          </a:xfrm>
          <a:prstGeom prst="rect">
            <a:avLst/>
          </a:prstGeom>
          <a:noFill/>
        </p:spPr>
        <p:txBody>
          <a:bodyPr wrap="none" rtlCol="0">
            <a:spAutoFit/>
          </a:bodyPr>
          <a:lstStyle/>
          <a:p>
            <a:pPr algn="r"/>
            <a:r>
              <a:rPr lang="en-US" dirty="0" smtClean="0"/>
              <a:t>Summary of Year to Date Actuals, Original Budget and Adjusted Budget</a:t>
            </a:r>
          </a:p>
          <a:p>
            <a:pPr algn="r"/>
            <a:r>
              <a:rPr lang="en-US" dirty="0" smtClean="0"/>
              <a:t>Reports the variances between total Original Budget, Actuals  and Adjusted Budget</a:t>
            </a:r>
          </a:p>
          <a:p>
            <a:pPr algn="r"/>
            <a:r>
              <a:rPr lang="en-US" dirty="0" smtClean="0"/>
              <a:t>facilitating the budget balancing process.                                                                         </a:t>
            </a:r>
            <a:endParaRPr lang="en-US" dirty="0"/>
          </a:p>
        </p:txBody>
      </p:sp>
      <p:grpSp>
        <p:nvGrpSpPr>
          <p:cNvPr id="9" name="Group 8"/>
          <p:cNvGrpSpPr/>
          <p:nvPr/>
        </p:nvGrpSpPr>
        <p:grpSpPr>
          <a:xfrm>
            <a:off x="972127" y="4736022"/>
            <a:ext cx="11016788" cy="1824547"/>
            <a:chOff x="972127" y="4736022"/>
            <a:chExt cx="11016788" cy="1824547"/>
          </a:xfrm>
        </p:grpSpPr>
        <p:sp>
          <p:nvSpPr>
            <p:cNvPr id="5" name="Rounded Rectangle 4"/>
            <p:cNvSpPr/>
            <p:nvPr/>
          </p:nvSpPr>
          <p:spPr>
            <a:xfrm>
              <a:off x="5528929" y="4736022"/>
              <a:ext cx="1527651" cy="2126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6422065" y="5689000"/>
              <a:ext cx="5566850" cy="840509"/>
            </a:xfrm>
            <a:prstGeom prst="wedgeRoundRectCallout">
              <a:avLst>
                <a:gd name="adj1" fmla="val -49784"/>
                <a:gd name="adj2" fmla="val -138382"/>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The Adjusted Budget is BALANCED with the Original Budget when the BOTTOM LINE  (Net Income) variance between Original Budget and Adjusted Budget is ZERO</a:t>
              </a:r>
              <a:endParaRPr lang="en-US" sz="1400" b="1" dirty="0"/>
            </a:p>
          </p:txBody>
        </p:sp>
        <p:sp>
          <p:nvSpPr>
            <p:cNvPr id="7" name="Rounded Rectangle 6"/>
            <p:cNvSpPr/>
            <p:nvPr/>
          </p:nvSpPr>
          <p:spPr>
            <a:xfrm>
              <a:off x="4734388" y="4743217"/>
              <a:ext cx="474921" cy="2054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972127" y="5720060"/>
              <a:ext cx="3887972" cy="840509"/>
            </a:xfrm>
            <a:prstGeom prst="wedgeRoundRectCallout">
              <a:avLst>
                <a:gd name="adj1" fmla="val 51772"/>
                <a:gd name="adj2" fmla="val -137117"/>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The Adjusted Budget is BALANCED when the BOTTOM LINE  (Net Income) is ZERO</a:t>
              </a:r>
              <a:endParaRPr lang="en-US" sz="1400" b="1" dirty="0"/>
            </a:p>
          </p:txBody>
        </p:sp>
      </p:grpSp>
    </p:spTree>
    <p:extLst>
      <p:ext uri="{BB962C8B-B14F-4D97-AF65-F5344CB8AC3E}">
        <p14:creationId xmlns:p14="http://schemas.microsoft.com/office/powerpoint/2010/main" val="2338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65" y="636782"/>
            <a:ext cx="11027735" cy="1293028"/>
          </a:xfrm>
        </p:spPr>
        <p:txBody>
          <a:bodyPr/>
          <a:lstStyle/>
          <a:p>
            <a:r>
              <a:rPr lang="en-US" dirty="0" smtClean="0"/>
              <a:t>Adjusted Budget – OPEX Entry Form</a:t>
            </a:r>
            <a:endParaRPr lang="en-US" dirty="0"/>
          </a:p>
        </p:txBody>
      </p:sp>
      <p:pic>
        <p:nvPicPr>
          <p:cNvPr id="4" name="Content Placeholder 3"/>
          <p:cNvPicPr>
            <a:picLocks noGrp="1" noChangeAspect="1"/>
          </p:cNvPicPr>
          <p:nvPr>
            <p:ph idx="1"/>
          </p:nvPr>
        </p:nvPicPr>
        <p:blipFill>
          <a:blip r:embed="rId2"/>
          <a:stretch>
            <a:fillRect/>
          </a:stretch>
        </p:blipFill>
        <p:spPr>
          <a:xfrm>
            <a:off x="5643955" y="1929810"/>
            <a:ext cx="5847171" cy="4564667"/>
          </a:xfrm>
          <a:prstGeom prst="rect">
            <a:avLst/>
          </a:prstGeom>
        </p:spPr>
      </p:pic>
      <p:sp>
        <p:nvSpPr>
          <p:cNvPr id="3" name="TextBox 2"/>
          <p:cNvSpPr txBox="1"/>
          <p:nvPr/>
        </p:nvSpPr>
        <p:spPr>
          <a:xfrm>
            <a:off x="74428" y="2137145"/>
            <a:ext cx="5348177"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Displays Adjusted Budget, Original Budget and Year to Date Actuals for all GL Accounts .</a:t>
            </a:r>
          </a:p>
          <a:p>
            <a:pPr marL="285750" indent="-285750">
              <a:buFont typeface="Arial" panose="020B0604020202020204" pitchFamily="34" charset="0"/>
              <a:buChar char="•"/>
            </a:pPr>
            <a:r>
              <a:rPr lang="en-US" dirty="0" smtClean="0"/>
              <a:t>Allows data entry of Adjusted Budget for all non-salary accounts.</a:t>
            </a:r>
          </a:p>
          <a:p>
            <a:pPr marL="285750" indent="-285750">
              <a:buFont typeface="Arial" panose="020B0604020202020204" pitchFamily="34" charset="0"/>
              <a:buChar char="•"/>
            </a:pPr>
            <a:r>
              <a:rPr lang="en-US" dirty="0" smtClean="0"/>
              <a:t>Closed months are read-only.</a:t>
            </a:r>
          </a:p>
          <a:p>
            <a:pPr marL="285750" indent="-285750">
              <a:buFont typeface="Arial" panose="020B0604020202020204" pitchFamily="34" charset="0"/>
              <a:buChar char="•"/>
            </a:pPr>
            <a:r>
              <a:rPr lang="en-US" dirty="0" smtClean="0"/>
              <a:t>Special copy  function allows updating closed months with actual expenses from the GL.</a:t>
            </a:r>
          </a:p>
          <a:p>
            <a:pPr marL="285750" indent="-285750">
              <a:buFont typeface="Arial" panose="020B0604020202020204" pitchFamily="34" charset="0"/>
              <a:buChar char="•"/>
            </a:pPr>
            <a:endParaRPr lang="en-US" dirty="0"/>
          </a:p>
        </p:txBody>
      </p:sp>
      <p:sp>
        <p:nvSpPr>
          <p:cNvPr id="5" name="Rounded Rectangular Callout 4"/>
          <p:cNvSpPr/>
          <p:nvPr/>
        </p:nvSpPr>
        <p:spPr>
          <a:xfrm>
            <a:off x="355680" y="5491865"/>
            <a:ext cx="4785671" cy="1002612"/>
          </a:xfrm>
          <a:prstGeom prst="wedgeRoundRectCallout">
            <a:avLst>
              <a:gd name="adj1" fmla="val 105152"/>
              <a:gd name="adj2" fmla="val -317658"/>
              <a:gd name="adj3" fmla="val 16667"/>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Adjusted Budget Column can be expanded to Monthly by DOUBLE CLICKING the cell  +</a:t>
            </a:r>
            <a:r>
              <a:rPr lang="en-US" sz="1400" b="1" dirty="0" err="1" smtClean="0"/>
              <a:t>YearTotal</a:t>
            </a:r>
            <a:endParaRPr lang="en-US" sz="1400" b="1" dirty="0" smtClean="0"/>
          </a:p>
          <a:p>
            <a:pPr algn="ctr"/>
            <a:r>
              <a:rPr lang="en-US" sz="1400" b="1" dirty="0" smtClean="0"/>
              <a:t>Values can be entered at a Yearly or Monthly level</a:t>
            </a:r>
            <a:endParaRPr lang="en-US" sz="1400" b="1" dirty="0"/>
          </a:p>
        </p:txBody>
      </p:sp>
    </p:spTree>
    <p:extLst>
      <p:ext uri="{BB962C8B-B14F-4D97-AF65-F5344CB8AC3E}">
        <p14:creationId xmlns:p14="http://schemas.microsoft.com/office/powerpoint/2010/main" val="294208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0456"/>
            <a:ext cx="8610600" cy="1293028"/>
          </a:xfrm>
        </p:spPr>
        <p:txBody>
          <a:bodyPr/>
          <a:lstStyle/>
          <a:p>
            <a:r>
              <a:rPr lang="en-US" dirty="0" smtClean="0"/>
              <a:t>Copy Actuals and Reforecast Future Months</a:t>
            </a:r>
            <a:endParaRPr lang="en-US" dirty="0"/>
          </a:p>
        </p:txBody>
      </p:sp>
      <p:pic>
        <p:nvPicPr>
          <p:cNvPr id="4" name="Content Placeholder 3"/>
          <p:cNvPicPr>
            <a:picLocks noGrp="1" noChangeAspect="1"/>
          </p:cNvPicPr>
          <p:nvPr>
            <p:ph idx="1"/>
          </p:nvPr>
        </p:nvPicPr>
        <p:blipFill rotWithShape="1">
          <a:blip r:embed="rId2"/>
          <a:srcRect r="21699"/>
          <a:stretch/>
        </p:blipFill>
        <p:spPr>
          <a:xfrm>
            <a:off x="104297" y="1594884"/>
            <a:ext cx="6296503" cy="5135525"/>
          </a:xfrm>
          <a:prstGeom prst="rect">
            <a:avLst/>
          </a:prstGeom>
        </p:spPr>
      </p:pic>
      <p:sp>
        <p:nvSpPr>
          <p:cNvPr id="5" name="TextBox 4"/>
          <p:cNvSpPr txBox="1"/>
          <p:nvPr/>
        </p:nvSpPr>
        <p:spPr>
          <a:xfrm>
            <a:off x="6595377" y="2028483"/>
            <a:ext cx="5402045" cy="2585323"/>
          </a:xfrm>
          <a:prstGeom prst="rect">
            <a:avLst/>
          </a:prstGeom>
          <a:noFill/>
        </p:spPr>
        <p:txBody>
          <a:bodyPr wrap="square" rtlCol="0">
            <a:spAutoFit/>
          </a:bodyPr>
          <a:lstStyle/>
          <a:p>
            <a:r>
              <a:rPr lang="en-US" dirty="0" smtClean="0"/>
              <a:t>Function that </a:t>
            </a:r>
            <a:r>
              <a:rPr lang="en-US" dirty="0"/>
              <a:t>a</a:t>
            </a:r>
            <a:r>
              <a:rPr lang="en-US" dirty="0" smtClean="0"/>
              <a:t>llows copying monthly  Actuals into closed months for all non-salary accounts. </a:t>
            </a:r>
          </a:p>
          <a:p>
            <a:r>
              <a:rPr lang="en-US" dirty="0" smtClean="0"/>
              <a:t>Additionally the function recalculates the forecast for future months in order to balance to the Original Budget.</a:t>
            </a:r>
          </a:p>
          <a:p>
            <a:endParaRPr lang="en-US" dirty="0" smtClean="0"/>
          </a:p>
          <a:p>
            <a:r>
              <a:rPr lang="en-US" dirty="0" smtClean="0"/>
              <a:t>Function can be called from the </a:t>
            </a:r>
            <a:r>
              <a:rPr lang="en-US" dirty="0" err="1" smtClean="0"/>
              <a:t>SmartView</a:t>
            </a:r>
            <a:r>
              <a:rPr lang="en-US" dirty="0" smtClean="0"/>
              <a:t> Menu on the Adjusted Budget OPEX  Data Entry Form.</a:t>
            </a:r>
            <a:endParaRPr lang="en-US" dirty="0"/>
          </a:p>
        </p:txBody>
      </p:sp>
    </p:spTree>
    <p:extLst>
      <p:ext uri="{BB962C8B-B14F-4D97-AF65-F5344CB8AC3E}">
        <p14:creationId xmlns:p14="http://schemas.microsoft.com/office/powerpoint/2010/main" val="145825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2395</TotalTime>
  <Words>1241</Words>
  <Application>Microsoft Office PowerPoint</Application>
  <PresentationFormat>Widescreen</PresentationFormat>
  <Paragraphs>129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Vapor Trail</vt:lpstr>
      <vt:lpstr>Adjusted Budget</vt:lpstr>
      <vt:lpstr>Preface – What is a Scenario in Hyperion</vt:lpstr>
      <vt:lpstr>Hyperion Adjusted Budget</vt:lpstr>
      <vt:lpstr>Hyperion Adjusted Budget pre-population</vt:lpstr>
      <vt:lpstr>Adjusted Budget Report</vt:lpstr>
      <vt:lpstr>Adjusted Budget Report</vt:lpstr>
      <vt:lpstr>Adjusted Budget Report</vt:lpstr>
      <vt:lpstr>Adjusted Budget – OPEX Entry Form</vt:lpstr>
      <vt:lpstr>Copy Actuals and Reforecast Future Months</vt:lpstr>
      <vt:lpstr>parameters to copy Monthly actuals and Reforecast Future Months</vt:lpstr>
      <vt:lpstr>Copy ACTUALS – to Adjusted Budget</vt:lpstr>
      <vt:lpstr>Copy ACTUALS to Adjusted Budget – parameters to copy Monthly actuals</vt:lpstr>
      <vt:lpstr>Adjusted Budget - Labour</vt:lpstr>
      <vt:lpstr>Update Actuals and reforecast</vt:lpstr>
      <vt:lpstr>Update Actuals and reforecast</vt:lpstr>
      <vt:lpstr>New Employee</vt:lpstr>
      <vt:lpstr>New Employee</vt:lpstr>
      <vt:lpstr>Deleting New Employee</vt:lpstr>
      <vt:lpstr>Labour Summary</vt:lpstr>
      <vt:lpstr>Update hours – if necessary to adjust compensation and fte</vt:lpstr>
      <vt:lpstr>Employee master data correction</vt:lpstr>
      <vt:lpstr>Hedge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Adjusted Budget</dc:title>
  <dc:creator>Paola Morrone</dc:creator>
  <cp:lastModifiedBy>Paola Morrone</cp:lastModifiedBy>
  <cp:revision>62</cp:revision>
  <dcterms:created xsi:type="dcterms:W3CDTF">2018-03-08T13:24:21Z</dcterms:created>
  <dcterms:modified xsi:type="dcterms:W3CDTF">2018-06-27T19:36:24Z</dcterms:modified>
</cp:coreProperties>
</file>